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76" r:id="rId4"/>
    <p:sldId id="262" r:id="rId5"/>
    <p:sldId id="277" r:id="rId6"/>
    <p:sldId id="269" r:id="rId7"/>
    <p:sldId id="279" r:id="rId8"/>
    <p:sldId id="263" r:id="rId9"/>
    <p:sldId id="270" r:id="rId10"/>
    <p:sldId id="280" r:id="rId11"/>
    <p:sldId id="266" r:id="rId12"/>
    <p:sldId id="265" r:id="rId13"/>
    <p:sldId id="267" r:id="rId14"/>
    <p:sldId id="264" r:id="rId15"/>
    <p:sldId id="271" r:id="rId16"/>
    <p:sldId id="272" r:id="rId17"/>
    <p:sldId id="281" r:id="rId18"/>
    <p:sldId id="282" r:id="rId19"/>
    <p:sldId id="283" r:id="rId20"/>
    <p:sldId id="284" r:id="rId21"/>
    <p:sldId id="273" r:id="rId22"/>
    <p:sldId id="274" r:id="rId23"/>
    <p:sldId id="275" r:id="rId24"/>
    <p:sldId id="286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057" autoAdjust="0"/>
  </p:normalViewPr>
  <p:slideViewPr>
    <p:cSldViewPr snapToGrid="0">
      <p:cViewPr varScale="1">
        <p:scale>
          <a:sx n="60" d="100"/>
          <a:sy n="60" d="100"/>
        </p:scale>
        <p:origin x="88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EB8B00-0972-921B-FC5B-105F713A59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E61F32A-AAF5-7666-F6A5-CF109A41CF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9764AD-0B0B-52B2-0D60-D5363522C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AB9E9F-8608-780B-AAA4-BBB156BB7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A7F1A4-BC19-2D8B-4BFF-E7DF5016B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251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71346-77D6-D504-D543-1DCDC66E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D305AB-E792-73D1-F470-03ED0265B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03672C-FA60-B83E-E0D6-588EA2594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62B304-6108-F3B6-1549-C442B1E47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C8C61C-2076-B8D8-D20C-CED162D1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843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B96B5B-8E0B-BBED-91E1-C1A75262AB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AA556B-050A-63D3-CD11-1060EFCE1A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84A991-2D2A-B7E6-FCB8-384192CB9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D537B2-4A17-A578-C4F0-AF789A2D8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53CF4B-C13F-CA36-514D-52E0EC512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199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68FDC-50D5-ED49-D1BF-8245FB832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6FFA0F-844D-6342-966A-F240D48A4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149C53-A0A2-663F-6D67-C6815ABCC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840125-D05B-DB54-CD18-9213D054A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3D9F2-EA98-D275-A3C3-87FD8ECEC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288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3AE67-6DE1-305E-6A58-BDCC92B55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9AA0BE-DC87-5442-9051-E10FFC847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1545B9-7FA3-0249-6B67-CE4D03E43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19A4E6-1FCE-728A-1DF6-3EF2AF83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D1F183-3F4A-5B56-7E29-471E90298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960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D8AB4E-BE88-566B-8A12-92602F825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B4697-4884-30C6-A055-ABB8CCCD4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CD3366-9427-9EC0-487E-C9DA6D652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670365-1CD3-832A-C5CB-330A525D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A5B7F9-CC39-A382-D1D2-DD1B2F6DF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8CEE9A-225F-E19F-987D-843250C2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583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28D8FA-283F-5133-FE7F-17D18EEE7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44E215-A946-6813-DCB4-8A714CB97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E4DE57-5675-7447-93B5-853AC4E029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085967-2188-06A9-EF43-A45ADDF33C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1394F5-7001-AEC5-558B-C24DF9FD3F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D5A04E9-F972-528F-48D7-FB7B76316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7563A9-7B36-B6B1-490D-0ECACC376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F771EB-5D13-9308-0B34-B5F5CFDFC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705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E0F1CA-2A70-F502-7F68-E8F282CC5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A2D422-6292-89C4-D644-CD598DF78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B4B873-5825-4D5C-8682-EBEBB9858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2A474B-DFB3-0EFF-C2FE-9C80132F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783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F3EBFD0-721F-BCE6-1AAC-92FAE6746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F459216-A626-E896-5AFF-7C01A244A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3EE326-B19A-2802-E509-D25F330CB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694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3FA5D-9180-1D15-05A1-75DAC4476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E2F8A7-9B9C-7EC3-225F-55FEC190A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A12E33-4715-431E-7D6F-07B97252CB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217B66-34A4-D1A9-A57E-E65F3A1BE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54EDF8-B5CC-8C1A-1428-1E5BC0327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175BEF-5AB7-2E3B-F66F-14C8CB1AB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814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F15A8-DE7A-32DC-D923-A0C0EF186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FDA0EBA-2B32-29FA-10E9-C939439937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5D7A55-FEE6-C534-56D0-1408F6D3A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2CE36E-47F1-27D1-D5B1-257504EF8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2B0ACE-02ED-3D40-8DA9-6D95D23CD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245F76-8B2F-3A1D-9D74-902EA8FE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04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787D72-B01B-CF50-2BFD-129DE18EB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3F3758-0150-852F-DCF6-8F8DDF87E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75F57B-6D7F-1F62-F554-B9DADC4C5A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A41C9-8537-435D-8D05-D269E4409129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7E11C1-4602-DF8C-35F8-DC8D666CD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A49F36-C8C0-686E-1D63-98EA9B0DE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498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289177" y="298580"/>
            <a:ext cx="48357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Walbaum Display SemiBold" panose="02070703090703020303" pitchFamily="18" charset="0"/>
                <a:ea typeface="ADLaM Display" panose="020F0502020204030204" pitchFamily="2" charset="0"/>
                <a:cs typeface="Aharoni" panose="02010803020104030203" pitchFamily="2" charset="-79"/>
              </a:rPr>
              <a:t>Colony</a:t>
            </a:r>
            <a:endParaRPr lang="ko-KR" altLang="en-US" sz="8800" b="1" dirty="0">
              <a:solidFill>
                <a:schemeClr val="tx1">
                  <a:lumMod val="65000"/>
                  <a:lumOff val="35000"/>
                </a:schemeClr>
              </a:solidFill>
              <a:latin typeface="Walbaum Display SemiBold" panose="02070703090703020303" pitchFamily="18" charset="0"/>
              <a:ea typeface="굴림" panose="020B0600000101010101" pitchFamily="50" charset="-127"/>
              <a:cs typeface="Aharoni" panose="02010803020104030203" pitchFamily="2" charset="-79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8745630" y="5414821"/>
            <a:ext cx="2911396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9165869" y="5352011"/>
            <a:ext cx="2553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2019180006 </a:t>
            </a:r>
            <a:r>
              <a:rPr lang="ko-KR" altLang="en-US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김도한</a:t>
            </a:r>
            <a:endParaRPr lang="en-US" altLang="ko-KR" sz="2000" dirty="0">
              <a:solidFill>
                <a:schemeClr val="bg1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E13764-1EF0-4A6F-8554-79E11A74BCAB}"/>
              </a:ext>
            </a:extLst>
          </p:cNvPr>
          <p:cNvSpPr txBox="1"/>
          <p:nvPr/>
        </p:nvSpPr>
        <p:spPr>
          <a:xfrm>
            <a:off x="416768" y="1745130"/>
            <a:ext cx="3547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2024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학년도 게임공학부 졸업작품 기획서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DF137CA-4C11-A88B-6145-348CE36CB1BB}"/>
              </a:ext>
            </a:extLst>
          </p:cNvPr>
          <p:cNvSpPr/>
          <p:nvPr/>
        </p:nvSpPr>
        <p:spPr>
          <a:xfrm>
            <a:off x="8745630" y="5881921"/>
            <a:ext cx="2911396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6F521-54BD-265A-06F8-EC6FE73CC4B9}"/>
              </a:ext>
            </a:extLst>
          </p:cNvPr>
          <p:cNvSpPr txBox="1"/>
          <p:nvPr/>
        </p:nvSpPr>
        <p:spPr>
          <a:xfrm>
            <a:off x="9165869" y="5809757"/>
            <a:ext cx="2553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2021184038 </a:t>
            </a:r>
            <a:r>
              <a:rPr lang="ko-KR" altLang="en-US" sz="2000" dirty="0" err="1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홍서진</a:t>
            </a:r>
            <a:endParaRPr lang="en-US" altLang="ko-KR" sz="2000" dirty="0">
              <a:solidFill>
                <a:schemeClr val="bg1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474D3F3-D05C-1C2D-2275-6BB270DA565F}"/>
              </a:ext>
            </a:extLst>
          </p:cNvPr>
          <p:cNvSpPr/>
          <p:nvPr/>
        </p:nvSpPr>
        <p:spPr>
          <a:xfrm>
            <a:off x="8745630" y="4615805"/>
            <a:ext cx="295220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1A0106-8000-9B8B-CEDC-87BD50B332F8}"/>
              </a:ext>
            </a:extLst>
          </p:cNvPr>
          <p:cNvSpPr txBox="1"/>
          <p:nvPr/>
        </p:nvSpPr>
        <p:spPr>
          <a:xfrm>
            <a:off x="9092864" y="4542362"/>
            <a:ext cx="2658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지도</a:t>
            </a:r>
            <a:r>
              <a:rPr lang="en-US" altLang="ko-KR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 err="1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송인희</a:t>
            </a:r>
            <a:r>
              <a:rPr lang="ko-KR" altLang="en-US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교수님</a:t>
            </a:r>
            <a:endParaRPr lang="en-US" altLang="ko-KR" sz="2000" dirty="0">
              <a:solidFill>
                <a:schemeClr val="bg1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57400" y="1136632"/>
            <a:ext cx="2727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Player </a:t>
            </a:r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소개</a:t>
            </a:r>
            <a:endParaRPr lang="en-US" altLang="ko-KR" sz="4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31CF28-57D0-870B-E78A-882EB3069F62}"/>
              </a:ext>
            </a:extLst>
          </p:cNvPr>
          <p:cNvSpPr txBox="1"/>
          <p:nvPr/>
        </p:nvSpPr>
        <p:spPr>
          <a:xfrm>
            <a:off x="6380270" y="3429000"/>
            <a:ext cx="43845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HP:100</a:t>
            </a: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애니메이션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걷기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뛰기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총 쏘기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(3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가지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0E8B1AA-45FE-E1F0-73E9-C66E3FC08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400" y="2103811"/>
            <a:ext cx="4909391" cy="435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021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57400" y="1126883"/>
            <a:ext cx="26661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적</a:t>
            </a:r>
            <a:r>
              <a:rPr lang="en-US" altLang="ko-KR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</a:t>
            </a:r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몬스터</a:t>
            </a:r>
            <a:r>
              <a:rPr lang="en-US" altLang="ko-KR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FF550B-1B27-8C1D-E2AA-2D05F5CDC1CF}"/>
              </a:ext>
            </a:extLst>
          </p:cNvPr>
          <p:cNvSpPr txBox="1"/>
          <p:nvPr/>
        </p:nvSpPr>
        <p:spPr>
          <a:xfrm>
            <a:off x="5059355" y="2778670"/>
            <a:ext cx="682784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종류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2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개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적과 투명한 적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HP: 100</a:t>
            </a: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공격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근접공격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타격 데미지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1)</a:t>
            </a: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스폰지역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적의 군집에서 생성되며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생성 후 특정 위치를 가서 배회함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애니메이션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걷기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공격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IDLE (3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가지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AI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기능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주변을 배회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시야에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PLAYER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가 보이면 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쫒아가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공격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17" name="그림 16" descr="만화 영화, 스크린샷이(가) 표시된 사진&#10;&#10;자동 생성된 설명">
            <a:extLst>
              <a:ext uri="{FF2B5EF4-FFF2-40B4-BE49-F238E27FC236}">
                <a16:creationId xmlns:a16="http://schemas.microsoft.com/office/drawing/2014/main" id="{6CFAA1E5-D8C7-393E-4776-94047E423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146" y="2224795"/>
            <a:ext cx="4036282" cy="415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671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57400" y="1085959"/>
            <a:ext cx="18934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총 </a:t>
            </a:r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소개</a:t>
            </a:r>
            <a:endParaRPr lang="en-US" altLang="ko-KR" sz="4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B39D9E-41AA-3B34-F4B1-EB0FD179D47A}"/>
              </a:ext>
            </a:extLst>
          </p:cNvPr>
          <p:cNvSpPr txBox="1"/>
          <p:nvPr/>
        </p:nvSpPr>
        <p:spPr>
          <a:xfrm>
            <a:off x="1902931" y="3642671"/>
            <a:ext cx="931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err="1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샷건</a:t>
            </a:r>
            <a:endParaRPr lang="en-US" altLang="ko-KR" sz="32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6D4A7D-D2DE-38D1-908F-1176B15B31A9}"/>
              </a:ext>
            </a:extLst>
          </p:cNvPr>
          <p:cNvSpPr txBox="1"/>
          <p:nvPr/>
        </p:nvSpPr>
        <p:spPr>
          <a:xfrm>
            <a:off x="2214714" y="4224525"/>
            <a:ext cx="67746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샷건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초에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한발 당 데미지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100 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장전 한 번당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20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 장전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DBC360D1-9C1E-1D49-CAFA-16A53237D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32" y="3628515"/>
            <a:ext cx="996120" cy="9961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045A13-1879-7039-46F1-9A4EC96481CC}"/>
              </a:ext>
            </a:extLst>
          </p:cNvPr>
          <p:cNvSpPr txBox="1"/>
          <p:nvPr/>
        </p:nvSpPr>
        <p:spPr>
          <a:xfrm>
            <a:off x="1914953" y="2421001"/>
            <a:ext cx="931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소총</a:t>
            </a:r>
            <a:endParaRPr lang="en-US" altLang="ko-KR" sz="32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4B0B1B-036E-E0C9-7B10-489273B8D4B5}"/>
              </a:ext>
            </a:extLst>
          </p:cNvPr>
          <p:cNvSpPr txBox="1"/>
          <p:nvPr/>
        </p:nvSpPr>
        <p:spPr>
          <a:xfrm>
            <a:off x="1921365" y="4802545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기관총</a:t>
            </a:r>
            <a:endParaRPr lang="en-US" altLang="ko-KR" sz="32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BDE1B60-EA31-13B6-9A82-6E88766CE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23" y="2433443"/>
            <a:ext cx="1073552" cy="1073552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85468F8D-19FC-FE6B-7E86-F310E9336B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00" y="4741953"/>
            <a:ext cx="1281551" cy="105332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B1D2F51-733D-92E9-C8A1-F70ADBE56D3C}"/>
              </a:ext>
            </a:extLst>
          </p:cNvPr>
          <p:cNvSpPr txBox="1"/>
          <p:nvPr/>
        </p:nvSpPr>
        <p:spPr>
          <a:xfrm>
            <a:off x="2214714" y="3031271"/>
            <a:ext cx="6651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소총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초에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3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한발 당 데미지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40 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장전 한 번당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40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 장전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AE1986-4092-94E2-C22B-9035738EC013}"/>
              </a:ext>
            </a:extLst>
          </p:cNvPr>
          <p:cNvSpPr txBox="1"/>
          <p:nvPr/>
        </p:nvSpPr>
        <p:spPr>
          <a:xfrm>
            <a:off x="2279384" y="5372539"/>
            <a:ext cx="7132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기관총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초에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10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한발 당 데미지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30 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장전 한 번당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150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 장전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55375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굴림" panose="020B0600000101010101" pitchFamily="50" charset="-127"/>
                  <a:ea typeface="굴림" panose="020B0600000101010101" pitchFamily="50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굴림" panose="020B0600000101010101" pitchFamily="50" charset="-127"/>
                <a:ea typeface="굴림" panose="020B0600000101010101" pitchFamily="50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57400" y="1062718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highlight>
                  <a:srgbClr val="00FFFF"/>
                </a:highlight>
                <a:latin typeface="굴림" panose="020B0600000101010101" pitchFamily="50" charset="-127"/>
                <a:ea typeface="굴림" panose="020B0600000101010101" pitchFamily="50" charset="-127"/>
                <a:cs typeface="KoPubWorld돋움체 Light" panose="00000300000000000000" pitchFamily="2" charset="-127"/>
              </a:rPr>
              <a:t>맵</a:t>
            </a:r>
            <a:endParaRPr lang="en-US" altLang="ko-KR" sz="4400" dirty="0">
              <a:highlight>
                <a:srgbClr val="00FFFF"/>
              </a:highlight>
              <a:latin typeface="굴림" panose="020B0600000101010101" pitchFamily="50" charset="-127"/>
              <a:ea typeface="굴림" panose="020B0600000101010101" pitchFamily="50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68655C-5F16-3FC7-3576-4700DEA6D972}"/>
              </a:ext>
            </a:extLst>
          </p:cNvPr>
          <p:cNvSpPr txBox="1"/>
          <p:nvPr/>
        </p:nvSpPr>
        <p:spPr>
          <a:xfrm>
            <a:off x="-212147" y="2428333"/>
            <a:ext cx="9817397" cy="840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36600">
              <a:lnSpc>
                <a:spcPct val="107000"/>
              </a:lnSpc>
              <a:spcAft>
                <a:spcPts val="800"/>
              </a:spcAft>
            </a:pPr>
            <a:endParaRPr lang="ko-KR" altLang="ko-KR" sz="1800" kern="1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Times New Roman" panose="02020603050405020304" pitchFamily="18" charset="0"/>
            </a:endParaRPr>
          </a:p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endParaRPr lang="en-US" altLang="ko-KR" sz="2400" dirty="0">
              <a:latin typeface="굴림" panose="020B0600000101010101" pitchFamily="50" charset="-127"/>
              <a:ea typeface="굴림" panose="020B0600000101010101" pitchFamily="50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B39D9E-41AA-3B34-F4B1-EB0FD179D47A}"/>
              </a:ext>
            </a:extLst>
          </p:cNvPr>
          <p:cNvSpPr txBox="1"/>
          <p:nvPr/>
        </p:nvSpPr>
        <p:spPr>
          <a:xfrm>
            <a:off x="2078720" y="2083214"/>
            <a:ext cx="9217588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종류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가지</a:t>
            </a: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규모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:1000(UNIT) *1000(UNIT) (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플레이어가 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1UNIT 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일 때 기준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  <a:p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수풀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수풀에 들어가면 적으로부터 </a:t>
            </a:r>
            <a:r>
              <a:rPr lang="ko-KR" altLang="en-US" sz="28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은엄폐가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됩니다</a:t>
            </a: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방사능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8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랜덤한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곳에서 한 개 생깁니다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.</a:t>
            </a:r>
          </a:p>
          <a:p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4F3B35-0593-3988-85E1-ED7FA7ACED47}"/>
              </a:ext>
            </a:extLst>
          </p:cNvPr>
          <p:cNvSpPr txBox="1"/>
          <p:nvPr/>
        </p:nvSpPr>
        <p:spPr>
          <a:xfrm>
            <a:off x="2078719" y="4956044"/>
            <a:ext cx="76270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리젠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:1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분마다 한번씩 랜덤하게 변경 됩니다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.</a:t>
            </a: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크기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원의 중심으로부터 반지름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100(UNIT)</a:t>
            </a: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데미지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방사능 수치에 비례한 데미지 감소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원의 중심이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100%)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183CF26-D93E-1313-FC84-080503547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691" y="3965393"/>
            <a:ext cx="1035103" cy="99065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4A6A214-65FC-1CC3-3955-CA7BCB921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692" y="3024507"/>
            <a:ext cx="1035103" cy="84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381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57954" y="1072929"/>
            <a:ext cx="17235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아이템</a:t>
            </a:r>
            <a:endParaRPr lang="en-US" altLang="ko-KR" sz="4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C08FDEB-A590-1929-E812-67695D890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17" y="2828276"/>
            <a:ext cx="1013637" cy="10136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4B39D9E-41AA-3B34-F4B1-EB0FD179D47A}"/>
              </a:ext>
            </a:extLst>
          </p:cNvPr>
          <p:cNvSpPr txBox="1"/>
          <p:nvPr/>
        </p:nvSpPr>
        <p:spPr>
          <a:xfrm>
            <a:off x="2335203" y="2847860"/>
            <a:ext cx="61510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투시경</a:t>
            </a:r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투명한 적을 보이게 해준다</a:t>
            </a:r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6D4A7D-D2DE-38D1-908F-1176B15B31A9}"/>
              </a:ext>
            </a:extLst>
          </p:cNvPr>
          <p:cNvSpPr txBox="1"/>
          <p:nvPr/>
        </p:nvSpPr>
        <p:spPr>
          <a:xfrm>
            <a:off x="2335203" y="3441803"/>
            <a:ext cx="82814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획득 방법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바닥에 랜덤하게 떨어져 있고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특정 키 입력 또는 충돌 시 자동 장착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2B03CA-4E5A-A0B3-2454-16DB0273F19A}"/>
              </a:ext>
            </a:extLst>
          </p:cNvPr>
          <p:cNvSpPr txBox="1"/>
          <p:nvPr/>
        </p:nvSpPr>
        <p:spPr>
          <a:xfrm>
            <a:off x="2219788" y="4887442"/>
            <a:ext cx="9530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주사기</a:t>
            </a:r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30</a:t>
            </a:r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 동안 방사능으로 인한 체력 감소를 </a:t>
            </a:r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막아줌</a:t>
            </a:r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.</a:t>
            </a:r>
            <a:endParaRPr lang="en-US" altLang="ko-KR" sz="44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31AD1A0D-03C7-4BDC-00D8-03185EAFB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20" y="4942679"/>
            <a:ext cx="897629" cy="8976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8BAED9-65C7-4140-7ED8-2BDFCE3A7F57}"/>
              </a:ext>
            </a:extLst>
          </p:cNvPr>
          <p:cNvSpPr txBox="1"/>
          <p:nvPr/>
        </p:nvSpPr>
        <p:spPr>
          <a:xfrm>
            <a:off x="2281503" y="5510595"/>
            <a:ext cx="82814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획득 방법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바닥에 랜덤하게 떨어져 있고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특정 키 입력 또는 충돌 시 자동 장착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1936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개발 환경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4B39D9E-41AA-3B34-F4B1-EB0FD179D47A}"/>
              </a:ext>
            </a:extLst>
          </p:cNvPr>
          <p:cNvSpPr txBox="1"/>
          <p:nvPr/>
        </p:nvSpPr>
        <p:spPr>
          <a:xfrm>
            <a:off x="1777568" y="3175102"/>
            <a:ext cx="1189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UNITY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CABA11-E6E5-F5D3-1D0E-AF0767241C0E}"/>
              </a:ext>
            </a:extLst>
          </p:cNvPr>
          <p:cNvSpPr txBox="1"/>
          <p:nvPr/>
        </p:nvSpPr>
        <p:spPr>
          <a:xfrm>
            <a:off x="1667975" y="1659283"/>
            <a:ext cx="14446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GITHUB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0EFFD43-B6B0-3AD2-D72A-8E8DBD90F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400" y="1491627"/>
            <a:ext cx="1054154" cy="90174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7CDBE64-65C6-64F6-491E-D7096AEC5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45" y="3006152"/>
            <a:ext cx="844064" cy="90826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86E0A61-6F16-2FC0-1EA7-F68181582EC8}"/>
              </a:ext>
            </a:extLst>
          </p:cNvPr>
          <p:cNvSpPr txBox="1"/>
          <p:nvPr/>
        </p:nvSpPr>
        <p:spPr>
          <a:xfrm>
            <a:off x="1777568" y="4629288"/>
            <a:ext cx="3113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PHOTOSHOP2021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8186C841-92A1-2CC5-E403-0CF755BE6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87" y="4460338"/>
            <a:ext cx="934980" cy="91420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E8F874A-5B43-7602-CBF6-94C9A9481FBF}"/>
              </a:ext>
            </a:extLst>
          </p:cNvPr>
          <p:cNvSpPr txBox="1"/>
          <p:nvPr/>
        </p:nvSpPr>
        <p:spPr>
          <a:xfrm>
            <a:off x="7972886" y="3396924"/>
            <a:ext cx="2228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DIRECT X 12</a:t>
            </a:r>
          </a:p>
        </p:txBody>
      </p:sp>
      <p:pic>
        <p:nvPicPr>
          <p:cNvPr id="1036" name="Picture 12" descr="81,951 Visual Studio Icons - Free in SVG, PNG, ICO - IconScout">
            <a:extLst>
              <a:ext uri="{FF2B5EF4-FFF2-40B4-BE49-F238E27FC236}">
                <a16:creationId xmlns:a16="http://schemas.microsoft.com/office/drawing/2014/main" id="{AB55FE82-8D54-FD12-0CE4-73F4A51CC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082" y="1659283"/>
            <a:ext cx="915477" cy="91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87018A1-FC7F-DBB9-ABEF-39C721E5B80A}"/>
              </a:ext>
            </a:extLst>
          </p:cNvPr>
          <p:cNvSpPr txBox="1"/>
          <p:nvPr/>
        </p:nvSpPr>
        <p:spPr>
          <a:xfrm>
            <a:off x="7972886" y="1787985"/>
            <a:ext cx="27350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VISUAL STUDIO</a:t>
            </a:r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2D20E2CF-2E9C-8F77-C151-9C0A4EC2D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520" y="3331171"/>
            <a:ext cx="780599" cy="78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153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18076" y="137693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기술적 요소 및 중점 연구 분야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560F0E0-B599-EA0A-4BE8-414D3B99D288}"/>
              </a:ext>
            </a:extLst>
          </p:cNvPr>
          <p:cNvSpPr txBox="1"/>
          <p:nvPr/>
        </p:nvSpPr>
        <p:spPr>
          <a:xfrm>
            <a:off x="573319" y="1247384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애니메이션 </a:t>
            </a:r>
            <a:r>
              <a:rPr lang="ko-KR" altLang="en-US" sz="3200" dirty="0" err="1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블렌딩</a:t>
            </a:r>
            <a:endParaRPr lang="en-US" altLang="ko-KR" sz="32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BCB58C-20A3-DC57-B25F-BFC48991D88D}"/>
              </a:ext>
            </a:extLst>
          </p:cNvPr>
          <p:cNvSpPr txBox="1"/>
          <p:nvPr/>
        </p:nvSpPr>
        <p:spPr>
          <a:xfrm>
            <a:off x="1132509" y="1860326"/>
            <a:ext cx="5301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애니메이션 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블렌딩을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하여 부드러운 애니메이션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60CED4-B24A-B8CE-F378-C44A98EA39C6}"/>
              </a:ext>
            </a:extLst>
          </p:cNvPr>
          <p:cNvSpPr txBox="1"/>
          <p:nvPr/>
        </p:nvSpPr>
        <p:spPr>
          <a:xfrm>
            <a:off x="557400" y="2488658"/>
            <a:ext cx="1521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최적화</a:t>
            </a:r>
            <a:endParaRPr lang="en-US" altLang="ko-KR" sz="32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D03829-04F9-3C5A-803C-24671A99A734}"/>
              </a:ext>
            </a:extLst>
          </p:cNvPr>
          <p:cNvSpPr txBox="1"/>
          <p:nvPr/>
        </p:nvSpPr>
        <p:spPr>
          <a:xfrm>
            <a:off x="1085880" y="3017150"/>
            <a:ext cx="4753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배치처리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및 공간 분할 기법을 통한 최적화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5CDC6E-AEB9-A367-B056-EDF716301334}"/>
              </a:ext>
            </a:extLst>
          </p:cNvPr>
          <p:cNvSpPr txBox="1"/>
          <p:nvPr/>
        </p:nvSpPr>
        <p:spPr>
          <a:xfrm>
            <a:off x="573319" y="3787236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쉐이더</a:t>
            </a:r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프로그래밍</a:t>
            </a:r>
            <a:endParaRPr lang="en-US" altLang="ko-KR" sz="32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055AD6-AE19-EBF3-8DB7-EB5DD6CD38EB}"/>
              </a:ext>
            </a:extLst>
          </p:cNvPr>
          <p:cNvSpPr txBox="1"/>
          <p:nvPr/>
        </p:nvSpPr>
        <p:spPr>
          <a:xfrm>
            <a:off x="1127699" y="4285594"/>
            <a:ext cx="3419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파티클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렌더링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텍스처 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블렌딩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157F15-48CC-59BB-0807-83810B88BAFD}"/>
              </a:ext>
            </a:extLst>
          </p:cNvPr>
          <p:cNvSpPr txBox="1"/>
          <p:nvPr/>
        </p:nvSpPr>
        <p:spPr>
          <a:xfrm>
            <a:off x="577405" y="4971206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조명 효과</a:t>
            </a:r>
            <a:endParaRPr lang="en-US" altLang="ko-KR" sz="32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20592C-E17B-2E46-69DB-6C8F8B324038}"/>
              </a:ext>
            </a:extLst>
          </p:cNvPr>
          <p:cNvSpPr txBox="1"/>
          <p:nvPr/>
        </p:nvSpPr>
        <p:spPr>
          <a:xfrm>
            <a:off x="956178" y="5502895"/>
            <a:ext cx="4921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디퍼드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랜더링을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통한 프로그램 최적화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동적 그림자 생성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A429191-D121-C853-2E76-575D9EC1DF59}"/>
              </a:ext>
            </a:extLst>
          </p:cNvPr>
          <p:cNvSpPr txBox="1"/>
          <p:nvPr/>
        </p:nvSpPr>
        <p:spPr>
          <a:xfrm>
            <a:off x="1075973" y="3367502"/>
            <a:ext cx="42402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리소스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메쉬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텍스쳐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관리 시스템 구축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5762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18076" y="137693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기술적 요소 및 중점 연구 분야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4" name="제목 1">
            <a:extLst>
              <a:ext uri="{FF2B5EF4-FFF2-40B4-BE49-F238E27FC236}">
                <a16:creationId xmlns:a16="http://schemas.microsoft.com/office/drawing/2014/main" id="{BF5FF3A1-809F-4984-8A57-DC544B1DEB15}"/>
              </a:ext>
            </a:extLst>
          </p:cNvPr>
          <p:cNvSpPr txBox="1">
            <a:spLocks/>
          </p:cNvSpPr>
          <p:nvPr/>
        </p:nvSpPr>
        <p:spPr>
          <a:xfrm>
            <a:off x="557400" y="1304605"/>
            <a:ext cx="6258070" cy="26275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Bloom </a:t>
            </a:r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효과</a:t>
            </a:r>
            <a:endParaRPr lang="en-US" altLang="ko-KR" sz="32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l"/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- 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빛이 퍼져 보이는 것 과 같은 효과</a:t>
            </a:r>
            <a:b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</a:br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- 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투명한 몬스터에 적용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l"/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- HDR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로 변환 필요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l"/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- 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투시경 썼을 때 투명한적이 보임</a:t>
            </a:r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. </a:t>
            </a:r>
          </a:p>
          <a:p>
            <a:pPr algn="l"/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투시경 썼을 때의 화면 렌더링할 때 적용</a:t>
            </a:r>
          </a:p>
          <a:p>
            <a:pPr algn="l"/>
            <a:endParaRPr lang="ko-KR" altLang="en-US" sz="24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endParaRPr lang="ko-KR" altLang="en-US" sz="16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3F0C1567-B13F-4697-47E9-537E0DE000C6}"/>
              </a:ext>
            </a:extLst>
          </p:cNvPr>
          <p:cNvSpPr txBox="1">
            <a:spLocks/>
          </p:cNvSpPr>
          <p:nvPr/>
        </p:nvSpPr>
        <p:spPr>
          <a:xfrm>
            <a:off x="905423" y="3365134"/>
            <a:ext cx="2362654" cy="506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20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A2E495A-1B38-747B-7C57-62396A7BD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7612" y="1380123"/>
            <a:ext cx="3284401" cy="510413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591E7F3-44EA-00BB-C7EF-A0F4C46C4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675" y="3588871"/>
            <a:ext cx="4122618" cy="313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69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18076" y="137693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기술적 요소 및 중점 연구 분야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4" name="제목 1">
            <a:extLst>
              <a:ext uri="{FF2B5EF4-FFF2-40B4-BE49-F238E27FC236}">
                <a16:creationId xmlns:a16="http://schemas.microsoft.com/office/drawing/2014/main" id="{C26043F8-6AFC-DF58-E5A5-4E98E00CE0DB}"/>
              </a:ext>
            </a:extLst>
          </p:cNvPr>
          <p:cNvSpPr txBox="1">
            <a:spLocks/>
          </p:cNvSpPr>
          <p:nvPr/>
        </p:nvSpPr>
        <p:spPr>
          <a:xfrm>
            <a:off x="476845" y="929637"/>
            <a:ext cx="4748248" cy="1132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Ghost Trailer Effect</a:t>
            </a:r>
          </a:p>
          <a:p>
            <a:pPr algn="l"/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투명한 적의 잔영을 남기는 데 사용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D27CC42-F47E-49C1-7EF9-70C10C1C2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093" y="1495827"/>
            <a:ext cx="6409507" cy="370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142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18076" y="137693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기술적 요소 및 중점 연구 분야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D1D4E3B-76BF-348F-4B5D-6F0BEF288F8A}"/>
              </a:ext>
            </a:extLst>
          </p:cNvPr>
          <p:cNvSpPr txBox="1"/>
          <p:nvPr/>
        </p:nvSpPr>
        <p:spPr>
          <a:xfrm>
            <a:off x="401379" y="1204662"/>
            <a:ext cx="720089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3200" dirty="0" err="1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파티클</a:t>
            </a:r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렌더링</a:t>
            </a:r>
            <a:endParaRPr lang="en-US" altLang="ko-KR" sz="32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-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적이 죽을 때 또는 플레이어가 죽을 때 사용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AFF076-CB5C-A1E6-1A12-C0388D7E3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689" y="2863319"/>
            <a:ext cx="4408298" cy="271897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10ECA0C-0417-C4C3-846B-52AC21FC1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242" y="2792270"/>
            <a:ext cx="4220666" cy="286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711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375684" y="1072680"/>
            <a:ext cx="8761755" cy="842572"/>
            <a:chOff x="3403338" y="2598003"/>
            <a:chExt cx="8254356" cy="842572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2383504" cy="830997"/>
              <a:chOff x="3403338" y="2598003"/>
              <a:chExt cx="2383504" cy="83099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72065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205389" y="2732688"/>
                <a:ext cx="15814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연구목적</a:t>
                </a: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5AF55B-2B72-4D64-9D81-C0FF482732D7}"/>
                </a:ext>
              </a:extLst>
            </p:cNvPr>
            <p:cNvGrpSpPr/>
            <p:nvPr/>
          </p:nvGrpSpPr>
          <p:grpSpPr>
            <a:xfrm>
              <a:off x="8002981" y="2609578"/>
              <a:ext cx="3654713" cy="830997"/>
              <a:chOff x="8002981" y="2609578"/>
              <a:chExt cx="3654713" cy="830997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1C3A4C-9A1E-4998-B64C-27B322E1FB56}"/>
                  </a:ext>
                </a:extLst>
              </p:cNvPr>
              <p:cNvSpPr txBox="1"/>
              <p:nvPr/>
            </p:nvSpPr>
            <p:spPr>
              <a:xfrm>
                <a:off x="8002981" y="2609578"/>
                <a:ext cx="72065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02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D65EA8-75FC-4381-8F1B-C7736D8545B7}"/>
                  </a:ext>
                </a:extLst>
              </p:cNvPr>
              <p:cNvSpPr txBox="1"/>
              <p:nvPr/>
            </p:nvSpPr>
            <p:spPr>
              <a:xfrm>
                <a:off x="8788064" y="2708237"/>
                <a:ext cx="286963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게임소개 및 방법</a:t>
                </a: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10A0C2-7056-4128-9CFF-35AD6D14E6E9}"/>
              </a:ext>
            </a:extLst>
          </p:cNvPr>
          <p:cNvGrpSpPr/>
          <p:nvPr/>
        </p:nvGrpSpPr>
        <p:grpSpPr>
          <a:xfrm>
            <a:off x="375684" y="2350145"/>
            <a:ext cx="10876115" cy="917506"/>
            <a:chOff x="3403338" y="2511494"/>
            <a:chExt cx="10876115" cy="917506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308CA84-006B-484A-8754-1324C45CC9BF}"/>
                </a:ext>
              </a:extLst>
            </p:cNvPr>
            <p:cNvGrpSpPr/>
            <p:nvPr/>
          </p:nvGrpSpPr>
          <p:grpSpPr>
            <a:xfrm>
              <a:off x="3403338" y="2598003"/>
              <a:ext cx="2624256" cy="830997"/>
              <a:chOff x="3403338" y="2598003"/>
              <a:chExt cx="2624256" cy="830997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0CFC9F3-8653-43AE-9477-2C2433CDFB7C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03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5E7C0A-107D-42CB-B9CD-E10345F601C6}"/>
                  </a:ext>
                </a:extLst>
              </p:cNvPr>
              <p:cNvSpPr txBox="1"/>
              <p:nvPr/>
            </p:nvSpPr>
            <p:spPr>
              <a:xfrm>
                <a:off x="4225498" y="2689646"/>
                <a:ext cx="180209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개발 환경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EB5D733-A69C-4097-BE69-B9D246267EE9}"/>
                </a:ext>
              </a:extLst>
            </p:cNvPr>
            <p:cNvGrpSpPr/>
            <p:nvPr/>
          </p:nvGrpSpPr>
          <p:grpSpPr>
            <a:xfrm>
              <a:off x="8276772" y="2511494"/>
              <a:ext cx="6002681" cy="830997"/>
              <a:chOff x="8276772" y="2511494"/>
              <a:chExt cx="6002681" cy="83099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74EE2F-A74E-4E1E-9CEB-30D4C6E6FA83}"/>
                  </a:ext>
                </a:extLst>
              </p:cNvPr>
              <p:cNvSpPr txBox="1"/>
              <p:nvPr/>
            </p:nvSpPr>
            <p:spPr>
              <a:xfrm>
                <a:off x="8276772" y="2511494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04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B3CB60C-CD34-4E14-914C-4591010964E0}"/>
                  </a:ext>
                </a:extLst>
              </p:cNvPr>
              <p:cNvSpPr txBox="1"/>
              <p:nvPr/>
            </p:nvSpPr>
            <p:spPr>
              <a:xfrm>
                <a:off x="9119066" y="2634604"/>
                <a:ext cx="516038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기술적요소 및 중점 연구 분야</a:t>
                </a:r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1595E6A-7A52-E8DA-9320-095E68D38764}"/>
              </a:ext>
            </a:extLst>
          </p:cNvPr>
          <p:cNvGrpSpPr/>
          <p:nvPr/>
        </p:nvGrpSpPr>
        <p:grpSpPr>
          <a:xfrm>
            <a:off x="375684" y="3626723"/>
            <a:ext cx="7555482" cy="863648"/>
            <a:chOff x="3403338" y="2565352"/>
            <a:chExt cx="7555482" cy="86364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7AD53C3-DC8F-0621-51C1-422FF86118E2}"/>
                </a:ext>
              </a:extLst>
            </p:cNvPr>
            <p:cNvGrpSpPr/>
            <p:nvPr/>
          </p:nvGrpSpPr>
          <p:grpSpPr>
            <a:xfrm>
              <a:off x="3403338" y="2598003"/>
              <a:ext cx="3868187" cy="830997"/>
              <a:chOff x="3403338" y="2598003"/>
              <a:chExt cx="3868187" cy="830997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3678BA-9C3A-3AB9-CFD3-3B8B0D5F5241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05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08F6030-DD22-E948-83A0-800C9FE7C768}"/>
                  </a:ext>
                </a:extLst>
              </p:cNvPr>
              <p:cNvSpPr txBox="1"/>
              <p:nvPr/>
            </p:nvSpPr>
            <p:spPr>
              <a:xfrm>
                <a:off x="4225498" y="2674949"/>
                <a:ext cx="304602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개인별 준비 현황</a:t>
                </a: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8E2D4CA-DD68-0397-4C17-0913603016E4}"/>
                </a:ext>
              </a:extLst>
            </p:cNvPr>
            <p:cNvGrpSpPr/>
            <p:nvPr/>
          </p:nvGrpSpPr>
          <p:grpSpPr>
            <a:xfrm>
              <a:off x="8285723" y="2565352"/>
              <a:ext cx="2673097" cy="830997"/>
              <a:chOff x="8285723" y="2565352"/>
              <a:chExt cx="2673097" cy="830997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21AEF27-53BC-0676-F6E8-985E376A90B5}"/>
                  </a:ext>
                </a:extLst>
              </p:cNvPr>
              <p:cNvSpPr txBox="1"/>
              <p:nvPr/>
            </p:nvSpPr>
            <p:spPr>
              <a:xfrm>
                <a:off x="8285723" y="2565352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06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67F095E-CEEA-CCB1-C1CE-94C1FA6A3900}"/>
                  </a:ext>
                </a:extLst>
              </p:cNvPr>
              <p:cNvSpPr txBox="1"/>
              <p:nvPr/>
            </p:nvSpPr>
            <p:spPr>
              <a:xfrm>
                <a:off x="9156724" y="2647012"/>
                <a:ext cx="180209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역할 분담</a:t>
                </a:r>
              </a:p>
            </p:txBody>
          </p: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31A2D0A-8FC1-1A3F-7137-FDE56346DEA1}"/>
              </a:ext>
            </a:extLst>
          </p:cNvPr>
          <p:cNvGrpSpPr/>
          <p:nvPr/>
        </p:nvGrpSpPr>
        <p:grpSpPr>
          <a:xfrm>
            <a:off x="375684" y="5047286"/>
            <a:ext cx="7584086" cy="863648"/>
            <a:chOff x="3403338" y="2565352"/>
            <a:chExt cx="7584086" cy="863648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6D9F0FED-7823-04FB-24BB-33F645B15F75}"/>
                </a:ext>
              </a:extLst>
            </p:cNvPr>
            <p:cNvGrpSpPr/>
            <p:nvPr/>
          </p:nvGrpSpPr>
          <p:grpSpPr>
            <a:xfrm>
              <a:off x="3403338" y="2598003"/>
              <a:ext cx="3510374" cy="830997"/>
              <a:chOff x="3403338" y="2598003"/>
              <a:chExt cx="3510374" cy="830997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A03EEE1-498C-0C6D-A605-9C62E5C06E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07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2CB191C-5FAE-837F-BBBD-C87F49EE00E6}"/>
                  </a:ext>
                </a:extLst>
              </p:cNvPr>
              <p:cNvSpPr txBox="1"/>
              <p:nvPr/>
            </p:nvSpPr>
            <p:spPr>
              <a:xfrm>
                <a:off x="4241186" y="2688462"/>
                <a:ext cx="267252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게임 개발 일정</a:t>
                </a:r>
              </a:p>
            </p:txBody>
          </p: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09B710E4-6F8D-BD2F-016E-70B97FAAA62C}"/>
                </a:ext>
              </a:extLst>
            </p:cNvPr>
            <p:cNvGrpSpPr/>
            <p:nvPr/>
          </p:nvGrpSpPr>
          <p:grpSpPr>
            <a:xfrm>
              <a:off x="8285723" y="2565352"/>
              <a:ext cx="2701701" cy="830997"/>
              <a:chOff x="8285723" y="2565352"/>
              <a:chExt cx="2701701" cy="83099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B65461F-03C3-326F-50F7-A97EF1DB1AFF}"/>
                  </a:ext>
                </a:extLst>
              </p:cNvPr>
              <p:cNvSpPr txBox="1"/>
              <p:nvPr/>
            </p:nvSpPr>
            <p:spPr>
              <a:xfrm>
                <a:off x="8285723" y="2565352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08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DDE0D57-BEF9-3AC9-4B28-160FCA1A449C}"/>
                  </a:ext>
                </a:extLst>
              </p:cNvPr>
              <p:cNvSpPr txBox="1"/>
              <p:nvPr/>
            </p:nvSpPr>
            <p:spPr>
              <a:xfrm>
                <a:off x="9185328" y="2688462"/>
                <a:ext cx="180209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참고 문헌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18076" y="137693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기술적 요소 및 중점 연구 분야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0" name="제목 1">
            <a:extLst>
              <a:ext uri="{FF2B5EF4-FFF2-40B4-BE49-F238E27FC236}">
                <a16:creationId xmlns:a16="http://schemas.microsoft.com/office/drawing/2014/main" id="{18A03C4E-FBB6-54C3-AB4E-61384045F82C}"/>
              </a:ext>
            </a:extLst>
          </p:cNvPr>
          <p:cNvSpPr txBox="1">
            <a:spLocks/>
          </p:cNvSpPr>
          <p:nvPr/>
        </p:nvSpPr>
        <p:spPr>
          <a:xfrm>
            <a:off x="372140" y="1152344"/>
            <a:ext cx="3211033" cy="536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dirty="0" err="1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멀티쓰레드</a:t>
            </a:r>
            <a:r>
              <a:rPr lang="ko-KR" altLang="en-US" sz="32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사용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58A0BB71-086F-7319-F0FE-2EE33564FA85}"/>
              </a:ext>
            </a:extLst>
          </p:cNvPr>
          <p:cNvSpPr txBox="1">
            <a:spLocks/>
          </p:cNvSpPr>
          <p:nvPr/>
        </p:nvSpPr>
        <p:spPr>
          <a:xfrm>
            <a:off x="481920" y="1869417"/>
            <a:ext cx="11341485" cy="48508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-</a:t>
            </a:r>
            <a:r>
              <a:rPr lang="ko-KR" altLang="en-US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사용 이유는</a:t>
            </a:r>
            <a:r>
              <a:rPr lang="en-US" altLang="ko-KR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?</a:t>
            </a:r>
          </a:p>
          <a:p>
            <a:pPr algn="l"/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대량의 적이 게임에 나오기에 프레임 드랍은 불가피함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.</a:t>
            </a:r>
          </a:p>
          <a:p>
            <a:pPr algn="l"/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-&gt;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그래픽카드 또는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CPU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의 유휴시간을 줄이기 위함과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,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또한 다이렉트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X 12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버전의 강점이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“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멀티 </a:t>
            </a:r>
            <a:r>
              <a:rPr lang="ko-KR" altLang="en-US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쓰레드사용에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용이하다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”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라는 특성을 살리기 위해서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l"/>
            <a:r>
              <a:rPr lang="en-US" altLang="ko-KR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-</a:t>
            </a:r>
            <a:r>
              <a:rPr lang="ko-KR" altLang="en-US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어떻게</a:t>
            </a:r>
            <a:r>
              <a:rPr lang="en-US" altLang="ko-KR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</a:rPr>
              <a:t>?</a:t>
            </a:r>
          </a:p>
          <a:p>
            <a:pPr algn="l"/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배경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,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적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,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투명한적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,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(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즉 같은 </a:t>
            </a:r>
            <a:r>
              <a:rPr lang="ko-KR" altLang="en-US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쉐이더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)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특성 비슷한 오브젝트끼리 묶어서 각각의 쓰레드에서 렌더링 각자 진행할 생각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l"/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l"/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-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동기화방법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: </a:t>
            </a:r>
            <a:r>
              <a:rPr lang="en-US" altLang="ko-KR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WaitForSingleObject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&lt;-&gt;</a:t>
            </a:r>
            <a:r>
              <a:rPr lang="en-US" altLang="ko-KR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SetEvent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()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함수를 이용해 동기화할 예정</a:t>
            </a:r>
          </a:p>
          <a:p>
            <a:pPr algn="l"/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최대한 공통 변수사용을 자제하여 성능을 끌어올릴 계획</a:t>
            </a:r>
          </a:p>
          <a:p>
            <a:pPr algn="l"/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l"/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l"/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l"/>
            <a:endParaRPr lang="ko-KR" altLang="en-US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46499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927601" y="57918"/>
            <a:ext cx="6895086" cy="830997"/>
            <a:chOff x="3892425" y="39523"/>
            <a:chExt cx="5887611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70106" y="162635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개인별 준비 현황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92425" y="39523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05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560F0E0-B599-EA0A-4BE8-414D3B99D288}"/>
              </a:ext>
            </a:extLst>
          </p:cNvPr>
          <p:cNvSpPr txBox="1"/>
          <p:nvPr/>
        </p:nvSpPr>
        <p:spPr>
          <a:xfrm>
            <a:off x="557400" y="1235571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김도한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BCB58C-20A3-DC57-B25F-BFC48991D88D}"/>
              </a:ext>
            </a:extLst>
          </p:cNvPr>
          <p:cNvSpPr txBox="1"/>
          <p:nvPr/>
        </p:nvSpPr>
        <p:spPr>
          <a:xfrm>
            <a:off x="875074" y="1816617"/>
            <a:ext cx="335220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-C,C++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프로그래밍 수강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윈도우프로그래밍 수강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자료구조 수강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컴퓨터 그래픽스 수강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-3D PROGRAMING 1,2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수강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쉐이더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프로그래밍 수강 예정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47CD5-95C1-9858-E5F1-ACD3E0F28F92}"/>
              </a:ext>
            </a:extLst>
          </p:cNvPr>
          <p:cNvSpPr txBox="1"/>
          <p:nvPr/>
        </p:nvSpPr>
        <p:spPr>
          <a:xfrm>
            <a:off x="643102" y="3980102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홍서진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E7B06-6891-F551-18E1-73BFD8EAADCF}"/>
              </a:ext>
            </a:extLst>
          </p:cNvPr>
          <p:cNvSpPr txBox="1"/>
          <p:nvPr/>
        </p:nvSpPr>
        <p:spPr>
          <a:xfrm>
            <a:off x="875074" y="4629307"/>
            <a:ext cx="335220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-C,C++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프로그래밍 수강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자료구조 수강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컴퓨터 그래픽스 수강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-3D PROGRAMING 1,2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수강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-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쉐이더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프로그래밍 수강 예정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41200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510043" y="84041"/>
            <a:ext cx="6162989" cy="830997"/>
            <a:chOff x="3819245" y="188165"/>
            <a:chExt cx="589865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7970" y="291281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역할 분담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06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560F0E0-B599-EA0A-4BE8-414D3B99D288}"/>
              </a:ext>
            </a:extLst>
          </p:cNvPr>
          <p:cNvSpPr txBox="1"/>
          <p:nvPr/>
        </p:nvSpPr>
        <p:spPr>
          <a:xfrm>
            <a:off x="557400" y="1317724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김도한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BCB58C-20A3-DC57-B25F-BFC48991D88D}"/>
              </a:ext>
            </a:extLst>
          </p:cNvPr>
          <p:cNvSpPr txBox="1"/>
          <p:nvPr/>
        </p:nvSpPr>
        <p:spPr>
          <a:xfrm>
            <a:off x="1164416" y="1909467"/>
            <a:ext cx="6691255" cy="3823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D3DDevice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생성 부분 및 프레임워크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애니메이션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모델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띄우기</a:t>
            </a:r>
            <a:endParaRPr lang="ko-KR" altLang="ko-KR" sz="2000" kern="100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47CD5-95C1-9858-E5F1-ACD3E0F28F92}"/>
              </a:ext>
            </a:extLst>
          </p:cNvPr>
          <p:cNvSpPr txBox="1"/>
          <p:nvPr/>
        </p:nvSpPr>
        <p:spPr>
          <a:xfrm>
            <a:off x="557400" y="2914565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홍서진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E7B06-6891-F551-18E1-73BFD8EAADCF}"/>
              </a:ext>
            </a:extLst>
          </p:cNvPr>
          <p:cNvSpPr txBox="1"/>
          <p:nvPr/>
        </p:nvSpPr>
        <p:spPr>
          <a:xfrm>
            <a:off x="887898" y="3499340"/>
            <a:ext cx="92496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D3DDevice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생성 부분 및 프레임워크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맵 배치도 구성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그림자 및 후처리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 err="1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파티클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000" kern="100" dirty="0">
                <a:solidFill>
                  <a:srgbClr val="00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렌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더링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69085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570256" y="68581"/>
            <a:ext cx="6938258" cy="830997"/>
            <a:chOff x="3819245" y="188165"/>
            <a:chExt cx="592447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게임 개발 일정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07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9F0699A-6BD5-1217-362C-B1387DD4E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722086"/>
              </p:ext>
            </p:extLst>
          </p:nvPr>
        </p:nvGraphicFramePr>
        <p:xfrm>
          <a:off x="258132" y="1377172"/>
          <a:ext cx="8684676" cy="520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417">
                  <a:extLst>
                    <a:ext uri="{9D8B030D-6E8A-4147-A177-3AD203B41FA5}">
                      <a16:colId xmlns:a16="http://schemas.microsoft.com/office/drawing/2014/main" val="3826770078"/>
                    </a:ext>
                  </a:extLst>
                </a:gridCol>
                <a:gridCol w="800511">
                  <a:extLst>
                    <a:ext uri="{9D8B030D-6E8A-4147-A177-3AD203B41FA5}">
                      <a16:colId xmlns:a16="http://schemas.microsoft.com/office/drawing/2014/main" val="3971745296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1439118507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3494120973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742423691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3603356260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2615817602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2699367060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2218511784"/>
                    </a:ext>
                  </a:extLst>
                </a:gridCol>
              </a:tblGrid>
              <a:tr h="100581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월</a:t>
                      </a:r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////////////////</a:t>
                      </a: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////////////////</a:t>
                      </a:r>
                    </a:p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개발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1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2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월</a:t>
                      </a:r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3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4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월</a:t>
                      </a:r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5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월</a:t>
                      </a:r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6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7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8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월</a:t>
                      </a:r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9203056"/>
                  </a:ext>
                </a:extLst>
              </a:tr>
              <a:tr h="5827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리소스 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수집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0891174"/>
                  </a:ext>
                </a:extLst>
              </a:tr>
              <a:tr h="7060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프레임워크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및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D3D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510634"/>
                  </a:ext>
                </a:extLst>
              </a:tr>
              <a:tr h="5827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게임 로직 및 객체 구현</a:t>
                      </a:r>
                      <a:endParaRPr lang="en-US" altLang="ko-KR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5057"/>
                  </a:ext>
                </a:extLst>
              </a:tr>
              <a:tr h="5827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274710"/>
                  </a:ext>
                </a:extLst>
              </a:tr>
              <a:tr h="5827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후처리 및 </a:t>
                      </a:r>
                      <a:r>
                        <a:rPr lang="ko-KR" altLang="en-US" sz="1100" dirty="0" err="1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임펙트</a:t>
                      </a:r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567053"/>
                  </a:ext>
                </a:extLst>
              </a:tr>
              <a:tr h="5827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조명 </a:t>
                      </a:r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그림자 생성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547356"/>
                  </a:ext>
                </a:extLst>
              </a:tr>
              <a:tr h="5827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게임 </a:t>
                      </a:r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UI</a:t>
                      </a:r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43528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BDD41D3-7524-ED4B-1C71-2BADAA08468A}"/>
              </a:ext>
            </a:extLst>
          </p:cNvPr>
          <p:cNvSpPr txBox="1"/>
          <p:nvPr/>
        </p:nvSpPr>
        <p:spPr>
          <a:xfrm>
            <a:off x="8980022" y="1374222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김도한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0554CF-78F6-05DE-CD67-7F20D3A1BD53}"/>
              </a:ext>
            </a:extLst>
          </p:cNvPr>
          <p:cNvSpPr txBox="1"/>
          <p:nvPr/>
        </p:nvSpPr>
        <p:spPr>
          <a:xfrm>
            <a:off x="9000899" y="2044175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홍서진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75FC616-AE96-4C6D-F41E-AFCF303540BE}"/>
              </a:ext>
            </a:extLst>
          </p:cNvPr>
          <p:cNvSpPr/>
          <p:nvPr/>
        </p:nvSpPr>
        <p:spPr>
          <a:xfrm>
            <a:off x="10391553" y="1518394"/>
            <a:ext cx="404038" cy="381609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CE87386-D58E-991C-03DA-F7C32DB957DD}"/>
              </a:ext>
            </a:extLst>
          </p:cNvPr>
          <p:cNvSpPr/>
          <p:nvPr/>
        </p:nvSpPr>
        <p:spPr>
          <a:xfrm>
            <a:off x="10419907" y="2207110"/>
            <a:ext cx="404038" cy="381609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B44C46-62C8-FB92-49B1-46BDC73B76E8}"/>
              </a:ext>
            </a:extLst>
          </p:cNvPr>
          <p:cNvSpPr txBox="1"/>
          <p:nvPr/>
        </p:nvSpPr>
        <p:spPr>
          <a:xfrm>
            <a:off x="9000899" y="3071221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모두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2F1B5E5-FF74-06DE-AA73-4007777FC4E4}"/>
              </a:ext>
            </a:extLst>
          </p:cNvPr>
          <p:cNvSpPr/>
          <p:nvPr/>
        </p:nvSpPr>
        <p:spPr>
          <a:xfrm>
            <a:off x="10419907" y="3172803"/>
            <a:ext cx="404038" cy="381609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417F7F9-4BFE-5ECE-ABF6-4715E276033B}"/>
              </a:ext>
            </a:extLst>
          </p:cNvPr>
          <p:cNvSpPr/>
          <p:nvPr/>
        </p:nvSpPr>
        <p:spPr>
          <a:xfrm>
            <a:off x="1492101" y="2508598"/>
            <a:ext cx="684029" cy="381609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05AEC2D-9014-9657-0091-6DFD4EB2637F}"/>
              </a:ext>
            </a:extLst>
          </p:cNvPr>
          <p:cNvSpPr/>
          <p:nvPr/>
        </p:nvSpPr>
        <p:spPr>
          <a:xfrm>
            <a:off x="1928598" y="3776989"/>
            <a:ext cx="4096517" cy="381609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E9BD04D-6AF1-8B1A-A8F4-248361D180CA}"/>
              </a:ext>
            </a:extLst>
          </p:cNvPr>
          <p:cNvSpPr/>
          <p:nvPr/>
        </p:nvSpPr>
        <p:spPr>
          <a:xfrm>
            <a:off x="2374601" y="4376953"/>
            <a:ext cx="978196" cy="381609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CFA1AC0-706A-FA7B-A3CB-A20B754EF979}"/>
              </a:ext>
            </a:extLst>
          </p:cNvPr>
          <p:cNvSpPr/>
          <p:nvPr/>
        </p:nvSpPr>
        <p:spPr>
          <a:xfrm>
            <a:off x="2457714" y="5497025"/>
            <a:ext cx="1013637" cy="381609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BBF2C99-8980-E8C0-267D-C270FCE0FF02}"/>
              </a:ext>
            </a:extLst>
          </p:cNvPr>
          <p:cNvSpPr/>
          <p:nvPr/>
        </p:nvSpPr>
        <p:spPr>
          <a:xfrm>
            <a:off x="3480391" y="4947139"/>
            <a:ext cx="3437860" cy="381609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FC2057F-D957-3B42-E809-1F3C8CB30FA1}"/>
              </a:ext>
            </a:extLst>
          </p:cNvPr>
          <p:cNvSpPr/>
          <p:nvPr/>
        </p:nvSpPr>
        <p:spPr>
          <a:xfrm>
            <a:off x="1443480" y="3142793"/>
            <a:ext cx="452271" cy="381609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CAB7097-B78C-ED83-A72D-E9076F0C19B0}"/>
              </a:ext>
            </a:extLst>
          </p:cNvPr>
          <p:cNvSpPr/>
          <p:nvPr/>
        </p:nvSpPr>
        <p:spPr>
          <a:xfrm>
            <a:off x="2457713" y="6096989"/>
            <a:ext cx="1013637" cy="381609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692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399595" y="54841"/>
            <a:ext cx="6318023" cy="830997"/>
            <a:chOff x="3819245" y="188165"/>
            <a:chExt cx="592447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자료 출처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08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내용 개체 틀 3">
            <a:extLst>
              <a:ext uri="{FF2B5EF4-FFF2-40B4-BE49-F238E27FC236}">
                <a16:creationId xmlns:a16="http://schemas.microsoft.com/office/drawing/2014/main" id="{EFEA0EAD-2816-418D-77CF-2FB65C034A1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757130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https://www.slideshare.net/dgtman/tips-and-experience-of-dx12-engine-development</a:t>
            </a:r>
            <a:endParaRPr lang="ko-KR" altLang="en-US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4956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B6FEBD59-CEA2-4FDF-A254-37953428C235}"/>
              </a:ext>
            </a:extLst>
          </p:cNvPr>
          <p:cNvSpPr/>
          <p:nvPr/>
        </p:nvSpPr>
        <p:spPr>
          <a:xfrm>
            <a:off x="3239877" y="2027177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011835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연구 목적 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2644802" y="1901998"/>
            <a:ext cx="74574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Direct X 12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를 이용한 </a:t>
            </a:r>
            <a:r>
              <a:rPr lang="ko-KR" altLang="en-US" sz="2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클라이언트 제작 및 애니메이션 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구현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060B323-B658-4AFE-8D3D-E1D8D4538DE4}"/>
              </a:ext>
            </a:extLst>
          </p:cNvPr>
          <p:cNvSpPr txBox="1"/>
          <p:nvPr/>
        </p:nvSpPr>
        <p:spPr>
          <a:xfrm>
            <a:off x="2589594" y="3028511"/>
            <a:ext cx="4934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Direct X 12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를 이용한 </a:t>
            </a:r>
            <a:r>
              <a:rPr lang="ko-KR" altLang="en-US" sz="2400" dirty="0" err="1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텍스쳐</a:t>
            </a:r>
            <a:r>
              <a:rPr lang="ko-KR" altLang="en-US" sz="2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400" dirty="0" err="1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블랜디드</a:t>
            </a:r>
            <a:endParaRPr lang="ko-KR" altLang="en-US" sz="2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C31294A-7DC5-47B9-AC90-66BBE0915C49}"/>
              </a:ext>
            </a:extLst>
          </p:cNvPr>
          <p:cNvSpPr txBox="1"/>
          <p:nvPr/>
        </p:nvSpPr>
        <p:spPr>
          <a:xfrm>
            <a:off x="2583983" y="4131770"/>
            <a:ext cx="5137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카메라를 통한 총의 </a:t>
            </a:r>
            <a:r>
              <a:rPr lang="ko-KR" altLang="en-US" sz="2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최적의 </a:t>
            </a:r>
            <a:r>
              <a:rPr lang="ko-KR" altLang="en-US" sz="2400" dirty="0" err="1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타격감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구현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F15A5D-D181-ACE5-23E9-AC81ADFA7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405" y="1700048"/>
            <a:ext cx="825454" cy="8391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3C7570F-820C-75D9-8E57-6879A102F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152" y="2710103"/>
            <a:ext cx="961548" cy="96154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B13C8CF-FB8F-BFEF-131F-D96423B06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786" y="3847517"/>
            <a:ext cx="961547" cy="9615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017BB5-0BE4-0DAD-1B5A-57D249CE324A}"/>
              </a:ext>
            </a:extLst>
          </p:cNvPr>
          <p:cNvSpPr txBox="1"/>
          <p:nvPr/>
        </p:nvSpPr>
        <p:spPr>
          <a:xfrm>
            <a:off x="2803492" y="5139687"/>
            <a:ext cx="83150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대량의 객체로 인한 프레임 드랍을 </a:t>
            </a:r>
            <a:r>
              <a:rPr lang="ko-KR" altLang="en-US" sz="2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공간 분할 기법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을 통해 최적화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211B3C1-B259-80B9-1DB6-2C7D5FE720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405" y="5058003"/>
            <a:ext cx="903296" cy="80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49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75033" y="1133273"/>
            <a:ext cx="24064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게임 요약</a:t>
            </a:r>
            <a:endParaRPr lang="en-US" altLang="ko-KR" sz="4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A21170-4E4E-513E-C56B-5E580D8F7267}"/>
              </a:ext>
            </a:extLst>
          </p:cNvPr>
          <p:cNvSpPr txBox="1"/>
          <p:nvPr/>
        </p:nvSpPr>
        <p:spPr>
          <a:xfrm>
            <a:off x="557400" y="5724727"/>
            <a:ext cx="11077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ko-KR" sz="24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플레이어가 식민지를 점령하면서</a:t>
            </a:r>
            <a:r>
              <a:rPr lang="en-US" altLang="ko-KR" sz="24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식민지의 몬스터와의 전투를 벌이며 </a:t>
            </a:r>
            <a:endParaRPr lang="en-US" altLang="ko-KR" sz="2400" dirty="0">
              <a:solidFill>
                <a:srgbClr val="000000"/>
              </a:solidFill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24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다양한 플레이를 경험할 수 있는 </a:t>
            </a:r>
            <a:r>
              <a:rPr lang="ko-KR" altLang="ko-KR" sz="240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생존형 </a:t>
            </a:r>
            <a:r>
              <a:rPr lang="en-US" altLang="ko-KR" sz="240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TPS </a:t>
            </a:r>
            <a:r>
              <a:rPr lang="ko-KR" altLang="ko-KR" sz="240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게임</a:t>
            </a:r>
            <a:endParaRPr lang="ko-KR" altLang="en-US" sz="2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5FE1E35-5020-23F8-3F90-5F50D4AB8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567" y="2136102"/>
            <a:ext cx="5964865" cy="335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69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461707" y="1133273"/>
            <a:ext cx="31451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게임 스토리</a:t>
            </a:r>
            <a:endParaRPr lang="en-US" altLang="ko-KR" sz="4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68655C-5F16-3FC7-3576-4700DEA6D972}"/>
              </a:ext>
            </a:extLst>
          </p:cNvPr>
          <p:cNvSpPr txBox="1"/>
          <p:nvPr/>
        </p:nvSpPr>
        <p:spPr>
          <a:xfrm>
            <a:off x="189614" y="3663269"/>
            <a:ext cx="11812772" cy="332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여러 세대에 걸쳐 인류는 자원의 고갈과 환경 파괴로 더 이상 지구에서 삶을 유지하는 것은 불가능</a:t>
            </a:r>
            <a:r>
              <a:rPr lang="ko-KR" altLang="en-US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했다</a:t>
            </a:r>
            <a:r>
              <a:rPr lang="en-US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그러던 중</a:t>
            </a:r>
            <a:r>
              <a:rPr lang="en-US" altLang="ko-KR" sz="24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그들은 우주의 끝에서 아름다운 행성을 발견했다</a:t>
            </a:r>
            <a:r>
              <a:rPr lang="en-US" altLang="ko-KR" sz="24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marL="736600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행성에 도착한 그들은 흉측한 에일리언 생물체의 존재와 방사능 오염에 직면했다</a:t>
            </a:r>
            <a:r>
              <a:rPr lang="en-US" altLang="ko-KR" sz="2400" kern="100" dirty="0">
                <a:effectLst/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marL="736600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지구</a:t>
            </a:r>
            <a:r>
              <a:rPr lang="ko-KR" altLang="en-US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에서의</a:t>
            </a:r>
            <a:r>
              <a:rPr lang="ko-KR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 구조를 기다릴 동안 이 행성에서 버텨야 한다</a:t>
            </a:r>
            <a:r>
              <a:rPr lang="en-US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marL="736600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b="1" kern="100" dirty="0">
                <a:solidFill>
                  <a:srgbClr val="FF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방사능을 피해 이 곳에서 살아남아라</a:t>
            </a:r>
            <a:r>
              <a:rPr lang="en-US" altLang="ko-KR" sz="2400" b="1" kern="100" dirty="0">
                <a:solidFill>
                  <a:srgbClr val="FF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</a:t>
            </a:r>
            <a:endParaRPr lang="ko-KR" altLang="ko-KR" sz="2400" b="1" kern="100" dirty="0">
              <a:solidFill>
                <a:srgbClr val="FF0000"/>
              </a:solidFill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3559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BFB74852-0F03-9401-CEF5-04575F29F94B}"/>
              </a:ext>
            </a:extLst>
          </p:cNvPr>
          <p:cNvSpPr/>
          <p:nvPr/>
        </p:nvSpPr>
        <p:spPr>
          <a:xfrm>
            <a:off x="7310794" y="2881569"/>
            <a:ext cx="1879884" cy="851395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플레이어 생존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57400" y="1090310"/>
            <a:ext cx="29193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플로우 차트</a:t>
            </a:r>
            <a:endParaRPr lang="en-US" altLang="ko-KR" sz="4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5DEB18D5-993E-AFC0-D952-97363A9DF8B1}"/>
              </a:ext>
            </a:extLst>
          </p:cNvPr>
          <p:cNvSpPr/>
          <p:nvPr/>
        </p:nvSpPr>
        <p:spPr>
          <a:xfrm>
            <a:off x="400708" y="2227861"/>
            <a:ext cx="1213164" cy="64633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실행</a:t>
            </a:r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012BE72C-0783-78EB-68B8-E44D635B9CB8}"/>
              </a:ext>
            </a:extLst>
          </p:cNvPr>
          <p:cNvSpPr/>
          <p:nvPr/>
        </p:nvSpPr>
        <p:spPr>
          <a:xfrm rot="16200000">
            <a:off x="9430848" y="3025022"/>
            <a:ext cx="327502" cy="515462"/>
          </a:xfrm>
          <a:prstGeom prst="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8A9668-FCA2-5703-87F9-B5C959401B4D}"/>
              </a:ext>
            </a:extLst>
          </p:cNvPr>
          <p:cNvSpPr txBox="1"/>
          <p:nvPr/>
        </p:nvSpPr>
        <p:spPr>
          <a:xfrm>
            <a:off x="9284819" y="2809149"/>
            <a:ext cx="515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Yes</a:t>
            </a:r>
            <a:endParaRPr lang="ko-KR" altLang="en-US" dirty="0"/>
          </a:p>
        </p:txBody>
      </p:sp>
      <p:sp>
        <p:nvSpPr>
          <p:cNvPr id="11" name="다이아몬드 10">
            <a:extLst>
              <a:ext uri="{FF2B5EF4-FFF2-40B4-BE49-F238E27FC236}">
                <a16:creationId xmlns:a16="http://schemas.microsoft.com/office/drawing/2014/main" id="{24DC2C08-CF23-F356-45EE-5140814765D0}"/>
              </a:ext>
            </a:extLst>
          </p:cNvPr>
          <p:cNvSpPr/>
          <p:nvPr/>
        </p:nvSpPr>
        <p:spPr>
          <a:xfrm>
            <a:off x="9982351" y="2904959"/>
            <a:ext cx="1879884" cy="851395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5</a:t>
            </a:r>
            <a:r>
              <a:rPr lang="ko-KR" altLang="en-US" sz="1400" dirty="0"/>
              <a:t> </a:t>
            </a:r>
            <a:r>
              <a:rPr lang="en-US" altLang="ko-KR" sz="1400" dirty="0"/>
              <a:t>Wave</a:t>
            </a:r>
            <a:r>
              <a:rPr lang="ko-KR" altLang="en-US" sz="1400" dirty="0"/>
              <a:t>인가</a:t>
            </a:r>
            <a:r>
              <a:rPr lang="en-US" altLang="ko-KR" sz="1400" dirty="0"/>
              <a:t>?</a:t>
            </a:r>
            <a:endParaRPr lang="ko-KR" altLang="en-US" sz="1400" dirty="0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D3B3AD8E-D0DA-B265-AA47-6A5E523332D9}"/>
              </a:ext>
            </a:extLst>
          </p:cNvPr>
          <p:cNvSpPr/>
          <p:nvPr/>
        </p:nvSpPr>
        <p:spPr>
          <a:xfrm>
            <a:off x="8083194" y="3918068"/>
            <a:ext cx="327502" cy="515462"/>
          </a:xfrm>
          <a:prstGeom prst="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3B333C-438C-8F37-FF0D-FEDA3A14A095}"/>
              </a:ext>
            </a:extLst>
          </p:cNvPr>
          <p:cNvSpPr txBox="1"/>
          <p:nvPr/>
        </p:nvSpPr>
        <p:spPr>
          <a:xfrm>
            <a:off x="8369086" y="3925914"/>
            <a:ext cx="498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</a:t>
            </a:r>
            <a:endParaRPr lang="ko-KR" altLang="en-US" dirty="0"/>
          </a:p>
        </p:txBody>
      </p:sp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A3DFDA87-0572-C4B3-2594-43AFBC1D9D43}"/>
              </a:ext>
            </a:extLst>
          </p:cNvPr>
          <p:cNvSpPr/>
          <p:nvPr/>
        </p:nvSpPr>
        <p:spPr>
          <a:xfrm>
            <a:off x="10771997" y="3852849"/>
            <a:ext cx="327502" cy="515462"/>
          </a:xfrm>
          <a:prstGeom prst="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화살표: U자형 29">
            <a:extLst>
              <a:ext uri="{FF2B5EF4-FFF2-40B4-BE49-F238E27FC236}">
                <a16:creationId xmlns:a16="http://schemas.microsoft.com/office/drawing/2014/main" id="{58C6B7D8-9F04-04E3-3081-81675D96BF49}"/>
              </a:ext>
            </a:extLst>
          </p:cNvPr>
          <p:cNvSpPr/>
          <p:nvPr/>
        </p:nvSpPr>
        <p:spPr>
          <a:xfrm flipH="1">
            <a:off x="8428182" y="2386086"/>
            <a:ext cx="2502195" cy="395750"/>
          </a:xfrm>
          <a:prstGeom prst="utur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E8D5846-6F2E-AA29-F907-CE0AD2BECA23}"/>
              </a:ext>
            </a:extLst>
          </p:cNvPr>
          <p:cNvSpPr txBox="1"/>
          <p:nvPr/>
        </p:nvSpPr>
        <p:spPr>
          <a:xfrm>
            <a:off x="9293122" y="1869596"/>
            <a:ext cx="498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BCEA728-DE75-3947-2205-D19F3E96601D}"/>
              </a:ext>
            </a:extLst>
          </p:cNvPr>
          <p:cNvSpPr txBox="1"/>
          <p:nvPr/>
        </p:nvSpPr>
        <p:spPr>
          <a:xfrm>
            <a:off x="11105682" y="3925914"/>
            <a:ext cx="515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Yes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DE004AE-7E2B-F7C4-86DE-E22990FA6EF4}"/>
              </a:ext>
            </a:extLst>
          </p:cNvPr>
          <p:cNvSpPr/>
          <p:nvPr/>
        </p:nvSpPr>
        <p:spPr>
          <a:xfrm>
            <a:off x="7483728" y="4685416"/>
            <a:ext cx="1433317" cy="5719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패배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2D7F433-2655-F641-1681-830E7470AA7F}"/>
              </a:ext>
            </a:extLst>
          </p:cNvPr>
          <p:cNvSpPr/>
          <p:nvPr/>
        </p:nvSpPr>
        <p:spPr>
          <a:xfrm>
            <a:off x="10348487" y="4685416"/>
            <a:ext cx="1433317" cy="5719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승리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8C2BB30-4CAD-1C1E-A0EE-C74C74095E3C}"/>
              </a:ext>
            </a:extLst>
          </p:cNvPr>
          <p:cNvSpPr/>
          <p:nvPr/>
        </p:nvSpPr>
        <p:spPr>
          <a:xfrm>
            <a:off x="453836" y="3852633"/>
            <a:ext cx="1213164" cy="64633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오프닝</a:t>
            </a: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E33A87C0-4EC1-87E5-C087-A3F7B4EC4108}"/>
              </a:ext>
            </a:extLst>
          </p:cNvPr>
          <p:cNvSpPr/>
          <p:nvPr/>
        </p:nvSpPr>
        <p:spPr>
          <a:xfrm>
            <a:off x="1954145" y="4051669"/>
            <a:ext cx="542261" cy="3818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8844DDB-852B-026E-D162-07FE90646A85}"/>
              </a:ext>
            </a:extLst>
          </p:cNvPr>
          <p:cNvSpPr/>
          <p:nvPr/>
        </p:nvSpPr>
        <p:spPr>
          <a:xfrm>
            <a:off x="2770628" y="3894799"/>
            <a:ext cx="1213164" cy="64633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/>
              <a:t>메인 로비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FD4F8F4-A3C6-A002-4416-B43DB0A2ED89}"/>
              </a:ext>
            </a:extLst>
          </p:cNvPr>
          <p:cNvSpPr/>
          <p:nvPr/>
        </p:nvSpPr>
        <p:spPr>
          <a:xfrm>
            <a:off x="5082511" y="2981192"/>
            <a:ext cx="1213164" cy="64633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게임 플레이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A9A2D7-1A89-2F4C-2957-093DC558C6F0}"/>
              </a:ext>
            </a:extLst>
          </p:cNvPr>
          <p:cNvSpPr/>
          <p:nvPr/>
        </p:nvSpPr>
        <p:spPr>
          <a:xfrm>
            <a:off x="5078240" y="3871512"/>
            <a:ext cx="1213164" cy="64633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/>
              <a:t>설정</a:t>
            </a:r>
            <a:endParaRPr lang="ko-KR" altLang="en-US" sz="16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7C5790EB-315C-0DEE-659A-5B60503C744D}"/>
              </a:ext>
            </a:extLst>
          </p:cNvPr>
          <p:cNvSpPr/>
          <p:nvPr/>
        </p:nvSpPr>
        <p:spPr>
          <a:xfrm>
            <a:off x="5078240" y="4773459"/>
            <a:ext cx="1213164" cy="64633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종료</a:t>
            </a: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56B41A84-3DBE-0FDC-FC06-87C93A9C3A5F}"/>
              </a:ext>
            </a:extLst>
          </p:cNvPr>
          <p:cNvSpPr/>
          <p:nvPr/>
        </p:nvSpPr>
        <p:spPr>
          <a:xfrm>
            <a:off x="4295235" y="4013478"/>
            <a:ext cx="542261" cy="3818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AE678808-6296-520F-5CBB-E48E9A64A854}"/>
              </a:ext>
            </a:extLst>
          </p:cNvPr>
          <p:cNvSpPr/>
          <p:nvPr/>
        </p:nvSpPr>
        <p:spPr>
          <a:xfrm rot="19768112">
            <a:off x="4239909" y="3336434"/>
            <a:ext cx="542261" cy="3818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6E842E89-BAAD-CBA4-C2AC-68763BA4192D}"/>
              </a:ext>
            </a:extLst>
          </p:cNvPr>
          <p:cNvSpPr/>
          <p:nvPr/>
        </p:nvSpPr>
        <p:spPr>
          <a:xfrm rot="1637526">
            <a:off x="4237870" y="4682323"/>
            <a:ext cx="542261" cy="381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725F80A9-868F-9BB5-0FF9-59E12DCCB6F6}"/>
              </a:ext>
            </a:extLst>
          </p:cNvPr>
          <p:cNvSpPr/>
          <p:nvPr/>
        </p:nvSpPr>
        <p:spPr>
          <a:xfrm>
            <a:off x="831853" y="3076728"/>
            <a:ext cx="350874" cy="58799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73710271-55F4-E250-EDA4-287918751209}"/>
              </a:ext>
            </a:extLst>
          </p:cNvPr>
          <p:cNvSpPr/>
          <p:nvPr/>
        </p:nvSpPr>
        <p:spPr>
          <a:xfrm>
            <a:off x="6569875" y="3124529"/>
            <a:ext cx="542261" cy="3818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6B0EB846-21D3-A3AF-3902-C31C82D6B9D3}"/>
              </a:ext>
            </a:extLst>
          </p:cNvPr>
          <p:cNvCxnSpPr>
            <a:stCxn id="35" idx="2"/>
            <a:endCxn id="10" idx="4"/>
          </p:cNvCxnSpPr>
          <p:nvPr/>
        </p:nvCxnSpPr>
        <p:spPr>
          <a:xfrm rot="5400000" flipH="1">
            <a:off x="6863043" y="1055297"/>
            <a:ext cx="716269" cy="7687936"/>
          </a:xfrm>
          <a:prstGeom prst="bentConnector3">
            <a:avLst>
              <a:gd name="adj1" fmla="val -1209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5C09CC69-B241-9657-F1A4-00AA213FF2B4}"/>
              </a:ext>
            </a:extLst>
          </p:cNvPr>
          <p:cNvCxnSpPr>
            <a:stCxn id="34" idx="2"/>
          </p:cNvCxnSpPr>
          <p:nvPr/>
        </p:nvCxnSpPr>
        <p:spPr>
          <a:xfrm>
            <a:off x="8200387" y="5257399"/>
            <a:ext cx="7823" cy="8702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144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BFB74852-0F03-9401-CEF5-04575F29F94B}"/>
              </a:ext>
            </a:extLst>
          </p:cNvPr>
          <p:cNvSpPr/>
          <p:nvPr/>
        </p:nvSpPr>
        <p:spPr>
          <a:xfrm>
            <a:off x="3031568" y="3237524"/>
            <a:ext cx="1896053" cy="947205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플레이어 생존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굴림" panose="020B0600000101010101" pitchFamily="50" charset="-127"/>
                  <a:ea typeface="굴림" panose="020B0600000101010101" pitchFamily="50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굴림" panose="020B0600000101010101" pitchFamily="50" charset="-127"/>
                <a:ea typeface="굴림" panose="020B0600000101010101" pitchFamily="50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704594" y="1054882"/>
            <a:ext cx="29193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플로우 차트</a:t>
            </a:r>
            <a:endParaRPr lang="en-US" altLang="ko-KR" sz="4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AD5DE181-9177-CBAE-044E-6F48A410AA1E}"/>
              </a:ext>
            </a:extLst>
          </p:cNvPr>
          <p:cNvSpPr/>
          <p:nvPr/>
        </p:nvSpPr>
        <p:spPr>
          <a:xfrm>
            <a:off x="3815844" y="2756796"/>
            <a:ext cx="327502" cy="409580"/>
          </a:xfrm>
          <a:prstGeom prst="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5DEB18D5-993E-AFC0-D952-97363A9DF8B1}"/>
              </a:ext>
            </a:extLst>
          </p:cNvPr>
          <p:cNvSpPr/>
          <p:nvPr/>
        </p:nvSpPr>
        <p:spPr>
          <a:xfrm>
            <a:off x="3373013" y="1992089"/>
            <a:ext cx="1213164" cy="64633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게임 시작</a:t>
            </a:r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012BE72C-0783-78EB-68B8-E44D635B9CB8}"/>
              </a:ext>
            </a:extLst>
          </p:cNvPr>
          <p:cNvSpPr/>
          <p:nvPr/>
        </p:nvSpPr>
        <p:spPr>
          <a:xfrm rot="16200000">
            <a:off x="5151622" y="3476787"/>
            <a:ext cx="327502" cy="515462"/>
          </a:xfrm>
          <a:prstGeom prst="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8A9668-FCA2-5703-87F9-B5C959401B4D}"/>
              </a:ext>
            </a:extLst>
          </p:cNvPr>
          <p:cNvSpPr txBox="1"/>
          <p:nvPr/>
        </p:nvSpPr>
        <p:spPr>
          <a:xfrm>
            <a:off x="5005593" y="3260914"/>
            <a:ext cx="51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Yes</a:t>
            </a:r>
            <a:endParaRPr lang="ko-KR" altLang="en-US" dirty="0"/>
          </a:p>
        </p:txBody>
      </p:sp>
      <p:sp>
        <p:nvSpPr>
          <p:cNvPr id="11" name="다이아몬드 10">
            <a:extLst>
              <a:ext uri="{FF2B5EF4-FFF2-40B4-BE49-F238E27FC236}">
                <a16:creationId xmlns:a16="http://schemas.microsoft.com/office/drawing/2014/main" id="{24DC2C08-CF23-F356-45EE-5140814765D0}"/>
              </a:ext>
            </a:extLst>
          </p:cNvPr>
          <p:cNvSpPr/>
          <p:nvPr/>
        </p:nvSpPr>
        <p:spPr>
          <a:xfrm>
            <a:off x="5703125" y="3260914"/>
            <a:ext cx="1896053" cy="947205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5</a:t>
            </a:r>
            <a:r>
              <a:rPr lang="ko-KR" altLang="en-US" sz="1400" dirty="0"/>
              <a:t> </a:t>
            </a:r>
            <a:r>
              <a:rPr lang="en-US" altLang="ko-KR" sz="1400" dirty="0"/>
              <a:t>Wave</a:t>
            </a:r>
            <a:r>
              <a:rPr lang="ko-KR" altLang="en-US" sz="1400" dirty="0"/>
              <a:t>인가</a:t>
            </a:r>
            <a:r>
              <a:rPr lang="en-US" altLang="ko-KR" sz="1400" dirty="0"/>
              <a:t>?</a:t>
            </a:r>
            <a:endParaRPr lang="ko-KR" altLang="en-US" sz="1400" dirty="0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D3B3AD8E-D0DA-B265-AA47-6A5E523332D9}"/>
              </a:ext>
            </a:extLst>
          </p:cNvPr>
          <p:cNvSpPr/>
          <p:nvPr/>
        </p:nvSpPr>
        <p:spPr>
          <a:xfrm>
            <a:off x="3803968" y="4369833"/>
            <a:ext cx="327502" cy="515462"/>
          </a:xfrm>
          <a:prstGeom prst="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3B333C-438C-8F37-FF0D-FEDA3A14A095}"/>
              </a:ext>
            </a:extLst>
          </p:cNvPr>
          <p:cNvSpPr txBox="1"/>
          <p:nvPr/>
        </p:nvSpPr>
        <p:spPr>
          <a:xfrm>
            <a:off x="4089860" y="4377679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No</a:t>
            </a:r>
            <a:endParaRPr lang="ko-KR" altLang="en-US" dirty="0"/>
          </a:p>
        </p:txBody>
      </p:sp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A3DFDA87-0572-C4B3-2594-43AFBC1D9D43}"/>
              </a:ext>
            </a:extLst>
          </p:cNvPr>
          <p:cNvSpPr/>
          <p:nvPr/>
        </p:nvSpPr>
        <p:spPr>
          <a:xfrm>
            <a:off x="6492771" y="4304614"/>
            <a:ext cx="327502" cy="515462"/>
          </a:xfrm>
          <a:prstGeom prst="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화살표: U자형 29">
            <a:extLst>
              <a:ext uri="{FF2B5EF4-FFF2-40B4-BE49-F238E27FC236}">
                <a16:creationId xmlns:a16="http://schemas.microsoft.com/office/drawing/2014/main" id="{58C6B7D8-9F04-04E3-3081-81675D96BF49}"/>
              </a:ext>
            </a:extLst>
          </p:cNvPr>
          <p:cNvSpPr/>
          <p:nvPr/>
        </p:nvSpPr>
        <p:spPr>
          <a:xfrm flipH="1">
            <a:off x="4148956" y="2837851"/>
            <a:ext cx="2502195" cy="395750"/>
          </a:xfrm>
          <a:prstGeom prst="utur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E8D5846-6F2E-AA29-F907-CE0AD2BECA23}"/>
              </a:ext>
            </a:extLst>
          </p:cNvPr>
          <p:cNvSpPr txBox="1"/>
          <p:nvPr/>
        </p:nvSpPr>
        <p:spPr>
          <a:xfrm>
            <a:off x="5076799" y="2441206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No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BCEA728-DE75-3947-2205-D19F3E96601D}"/>
              </a:ext>
            </a:extLst>
          </p:cNvPr>
          <p:cNvSpPr txBox="1"/>
          <p:nvPr/>
        </p:nvSpPr>
        <p:spPr>
          <a:xfrm>
            <a:off x="6826456" y="4377679"/>
            <a:ext cx="51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Yes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DE004AE-7E2B-F7C4-86DE-E22990FA6EF4}"/>
              </a:ext>
            </a:extLst>
          </p:cNvPr>
          <p:cNvSpPr/>
          <p:nvPr/>
        </p:nvSpPr>
        <p:spPr>
          <a:xfrm>
            <a:off x="2838366" y="5047951"/>
            <a:ext cx="2282456" cy="9472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패배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2D7F433-2655-F641-1681-830E7470AA7F}"/>
              </a:ext>
            </a:extLst>
          </p:cNvPr>
          <p:cNvSpPr/>
          <p:nvPr/>
        </p:nvSpPr>
        <p:spPr>
          <a:xfrm>
            <a:off x="5703125" y="5047951"/>
            <a:ext cx="2282456" cy="9472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승리</a:t>
            </a:r>
          </a:p>
        </p:txBody>
      </p:sp>
    </p:spTree>
    <p:extLst>
      <p:ext uri="{BB962C8B-B14F-4D97-AF65-F5344CB8AC3E}">
        <p14:creationId xmlns:p14="http://schemas.microsoft.com/office/powerpoint/2010/main" val="1639510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0686C942-0CFA-49A4-9991-B854D186442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898" y="2418654"/>
            <a:ext cx="525558" cy="52555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57400" y="1133273"/>
            <a:ext cx="18533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게임 </a:t>
            </a:r>
            <a:r>
              <a:rPr lang="en-US" altLang="ko-KR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UI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68655C-5F16-3FC7-3576-4700DEA6D972}"/>
              </a:ext>
            </a:extLst>
          </p:cNvPr>
          <p:cNvSpPr txBox="1"/>
          <p:nvPr/>
        </p:nvSpPr>
        <p:spPr>
          <a:xfrm>
            <a:off x="836426" y="2418654"/>
            <a:ext cx="9817397" cy="840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36600">
              <a:lnSpc>
                <a:spcPct val="107000"/>
              </a:lnSpc>
              <a:spcAft>
                <a:spcPts val="800"/>
              </a:spcAft>
            </a:pPr>
            <a:endParaRPr lang="ko-KR" altLang="ko-KR" sz="1800" kern="1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Times New Roman" panose="02020603050405020304" pitchFamily="18" charset="0"/>
            </a:endParaRPr>
          </a:p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endParaRPr lang="en-US" altLang="ko-KR" sz="2400" dirty="0">
              <a:latin typeface="굴림" panose="020B0600000101010101" pitchFamily="50" charset="-127"/>
              <a:ea typeface="굴림" panose="020B0600000101010101" pitchFamily="50" charset="-127"/>
              <a:cs typeface="KoPubWorld돋움체 Light" panose="00000300000000000000" pitchFamily="2" charset="-127"/>
            </a:endParaRPr>
          </a:p>
        </p:txBody>
      </p:sp>
      <p:pic>
        <p:nvPicPr>
          <p:cNvPr id="12" name="그림 11" descr="텍스트, 스크린샷, 사람, 의류이(가) 표시된 사진&#10;&#10;자동 생성된 설명">
            <a:extLst>
              <a:ext uri="{FF2B5EF4-FFF2-40B4-BE49-F238E27FC236}">
                <a16:creationId xmlns:a16="http://schemas.microsoft.com/office/drawing/2014/main" id="{28A96D05-DA32-66D3-7AAB-F8B90D815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858" y="2260527"/>
            <a:ext cx="6202327" cy="381392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A32E20-3EE1-C5F9-9845-08B8DEFB76C3}"/>
              </a:ext>
            </a:extLst>
          </p:cNvPr>
          <p:cNvSpPr txBox="1"/>
          <p:nvPr/>
        </p:nvSpPr>
        <p:spPr>
          <a:xfrm>
            <a:off x="6800115" y="2666187"/>
            <a:ext cx="4834485" cy="299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①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초단위로 카운트 하는 타이머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2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분 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(1wave)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까지 카운트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5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칸이 모두 차면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(10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분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) 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게임 종료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②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 top view. 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플레이어의 위치와 적의 위치를 표시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방사능 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zone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을 빨간색 원으로 표시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③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플레이어 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hp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를 수로 표현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현재 사용하고 있는 총의 종류와 남은 총알의 수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④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현재 사용할 수 있는 아이템</a:t>
            </a:r>
            <a:r>
              <a:rPr lang="en-US" altLang="ko-KR" sz="20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 UI. </a:t>
            </a:r>
            <a:endParaRPr lang="ko-KR" altLang="ko-KR" sz="2000" kern="100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469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57399" y="1133273"/>
            <a:ext cx="29193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highlight>
                  <a:srgbClr val="00FFFF"/>
                </a:highlight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키보드 조작</a:t>
            </a:r>
            <a:endParaRPr lang="en-US" altLang="ko-KR" sz="4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grpSp>
        <p:nvGrpSpPr>
          <p:cNvPr id="2" name="Google Shape;164;p22">
            <a:extLst>
              <a:ext uri="{FF2B5EF4-FFF2-40B4-BE49-F238E27FC236}">
                <a16:creationId xmlns:a16="http://schemas.microsoft.com/office/drawing/2014/main" id="{C2869FF2-3D8F-AFF4-C448-DED76D67D124}"/>
              </a:ext>
            </a:extLst>
          </p:cNvPr>
          <p:cNvGrpSpPr/>
          <p:nvPr/>
        </p:nvGrpSpPr>
        <p:grpSpPr>
          <a:xfrm>
            <a:off x="9481075" y="2766178"/>
            <a:ext cx="3305796" cy="3264231"/>
            <a:chOff x="6510220" y="1464719"/>
            <a:chExt cx="3305796" cy="3264231"/>
          </a:xfrm>
        </p:grpSpPr>
        <p:pic>
          <p:nvPicPr>
            <p:cNvPr id="3" name="Google Shape;165;p22">
              <a:extLst>
                <a:ext uri="{FF2B5EF4-FFF2-40B4-BE49-F238E27FC236}">
                  <a16:creationId xmlns:a16="http://schemas.microsoft.com/office/drawing/2014/main" id="{8F8D173E-D89E-05B9-84BD-BB5181F09031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511951" y="2282775"/>
              <a:ext cx="2446149" cy="2446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Google Shape;166;p22">
              <a:extLst>
                <a:ext uri="{FF2B5EF4-FFF2-40B4-BE49-F238E27FC236}">
                  <a16:creationId xmlns:a16="http://schemas.microsoft.com/office/drawing/2014/main" id="{C43D802B-7840-6571-DBB0-50673149DFF3}"/>
                </a:ext>
              </a:extLst>
            </p:cNvPr>
            <p:cNvSpPr txBox="1"/>
            <p:nvPr/>
          </p:nvSpPr>
          <p:spPr>
            <a:xfrm>
              <a:off x="6510220" y="1464719"/>
              <a:ext cx="2710925" cy="38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 dirty="0">
                  <a:latin typeface="조선가는고딕" panose="02030504000101010101" pitchFamily="18" charset="-127"/>
                  <a:ea typeface="조선가는고딕" panose="02030504000101010101" pitchFamily="18" charset="-127"/>
                </a:rPr>
                <a:t>좌클릭 : </a:t>
              </a:r>
              <a:r>
                <a:rPr lang="ko-KR" altLang="en-US" b="1" dirty="0">
                  <a:latin typeface="조선가는고딕" panose="02030504000101010101" pitchFamily="18" charset="-127"/>
                  <a:ea typeface="조선가는고딕" panose="02030504000101010101" pitchFamily="18" charset="-127"/>
                </a:rPr>
                <a:t>사격</a:t>
              </a:r>
              <a:endParaRPr b="1" dirty="0">
                <a:latin typeface="조선가는고딕" panose="02030504000101010101" pitchFamily="18" charset="-127"/>
                <a:ea typeface="조선가는고딕" panose="02030504000101010101" pitchFamily="18" charset="-127"/>
              </a:endParaRPr>
            </a:p>
          </p:txBody>
        </p:sp>
        <p:sp>
          <p:nvSpPr>
            <p:cNvPr id="10" name="Google Shape;168;p22">
              <a:extLst>
                <a:ext uri="{FF2B5EF4-FFF2-40B4-BE49-F238E27FC236}">
                  <a16:creationId xmlns:a16="http://schemas.microsoft.com/office/drawing/2014/main" id="{0DEABE6A-C4B2-77AE-BA2A-2D5D19ACB73E}"/>
                </a:ext>
              </a:extLst>
            </p:cNvPr>
            <p:cNvSpPr txBox="1"/>
            <p:nvPr/>
          </p:nvSpPr>
          <p:spPr>
            <a:xfrm>
              <a:off x="7429804" y="2055113"/>
              <a:ext cx="2386212" cy="38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atin typeface="조선가는고딕" panose="02030504000101010101" pitchFamily="18" charset="-127"/>
                <a:ea typeface="조선가는고딕" panose="02030504000101010101" pitchFamily="18" charset="-127"/>
              </a:endParaRPr>
            </a:p>
          </p:txBody>
        </p:sp>
        <p:cxnSp>
          <p:nvCxnSpPr>
            <p:cNvPr id="14" name="Google Shape;169;p22">
              <a:extLst>
                <a:ext uri="{FF2B5EF4-FFF2-40B4-BE49-F238E27FC236}">
                  <a16:creationId xmlns:a16="http://schemas.microsoft.com/office/drawing/2014/main" id="{F89A5341-C23B-A417-FF3C-0CBF0C7E6B58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613754" y="2484829"/>
              <a:ext cx="1347902" cy="209740"/>
            </a:xfrm>
            <a:prstGeom prst="bentConnector3">
              <a:avLst>
                <a:gd name="adj1" fmla="val 50000"/>
              </a:avLst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pic>
        <p:nvPicPr>
          <p:cNvPr id="15" name="Google Shape;151;p22">
            <a:extLst>
              <a:ext uri="{FF2B5EF4-FFF2-40B4-BE49-F238E27FC236}">
                <a16:creationId xmlns:a16="http://schemas.microsoft.com/office/drawing/2014/main" id="{E2BBBB88-D88F-FFC5-78AF-B1C44E594FE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0" r="1499"/>
          <a:stretch/>
        </p:blipFill>
        <p:spPr>
          <a:xfrm>
            <a:off x="557399" y="2880811"/>
            <a:ext cx="8522805" cy="3201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53;p22">
            <a:extLst>
              <a:ext uri="{FF2B5EF4-FFF2-40B4-BE49-F238E27FC236}">
                <a16:creationId xmlns:a16="http://schemas.microsoft.com/office/drawing/2014/main" id="{D4F4795A-20AB-8BBE-81B1-97A3629853C0}"/>
              </a:ext>
            </a:extLst>
          </p:cNvPr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803600" y="4543847"/>
            <a:ext cx="550323" cy="45313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156;p22">
            <a:extLst>
              <a:ext uri="{FF2B5EF4-FFF2-40B4-BE49-F238E27FC236}">
                <a16:creationId xmlns:a16="http://schemas.microsoft.com/office/drawing/2014/main" id="{0E2A7249-09F2-6A31-6C4E-6E6CE1B1B9C8}"/>
              </a:ext>
            </a:extLst>
          </p:cNvPr>
          <p:cNvSpPr/>
          <p:nvPr/>
        </p:nvSpPr>
        <p:spPr>
          <a:xfrm rot="10800000" flipH="1">
            <a:off x="2172556" y="2510940"/>
            <a:ext cx="328075" cy="1412533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21" name="Google Shape;157;p22">
            <a:extLst>
              <a:ext uri="{FF2B5EF4-FFF2-40B4-BE49-F238E27FC236}">
                <a16:creationId xmlns:a16="http://schemas.microsoft.com/office/drawing/2014/main" id="{882554B0-A85F-47E7-E3E0-0F9650BC5E9F}"/>
              </a:ext>
            </a:extLst>
          </p:cNvPr>
          <p:cNvSpPr txBox="1"/>
          <p:nvPr/>
        </p:nvSpPr>
        <p:spPr>
          <a:xfrm>
            <a:off x="1309226" y="2021325"/>
            <a:ext cx="2054734" cy="39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W / A / S / D : 이동</a:t>
            </a:r>
            <a:endParaRPr b="1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pic>
        <p:nvPicPr>
          <p:cNvPr id="25" name="Google Shape;159;p22">
            <a:extLst>
              <a:ext uri="{FF2B5EF4-FFF2-40B4-BE49-F238E27FC236}">
                <a16:creationId xmlns:a16="http://schemas.microsoft.com/office/drawing/2014/main" id="{6D998993-F0A3-ECA1-3BD7-4FBD9D3B6CAE}"/>
              </a:ext>
            </a:extLst>
          </p:cNvPr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615165" y="5074394"/>
            <a:ext cx="1290881" cy="49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161;p22">
            <a:extLst>
              <a:ext uri="{FF2B5EF4-FFF2-40B4-BE49-F238E27FC236}">
                <a16:creationId xmlns:a16="http://schemas.microsoft.com/office/drawing/2014/main" id="{C8054CD6-B2BB-CBC7-D197-4A61D367ECAD}"/>
              </a:ext>
            </a:extLst>
          </p:cNvPr>
          <p:cNvSpPr/>
          <p:nvPr/>
        </p:nvSpPr>
        <p:spPr>
          <a:xfrm>
            <a:off x="1059342" y="5531038"/>
            <a:ext cx="239700" cy="6516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28" name="Google Shape;162;p22">
            <a:extLst>
              <a:ext uri="{FF2B5EF4-FFF2-40B4-BE49-F238E27FC236}">
                <a16:creationId xmlns:a16="http://schemas.microsoft.com/office/drawing/2014/main" id="{8599E3F4-469F-C4F4-37C4-5ABBD4E0E5BB}"/>
              </a:ext>
            </a:extLst>
          </p:cNvPr>
          <p:cNvSpPr txBox="1"/>
          <p:nvPr/>
        </p:nvSpPr>
        <p:spPr>
          <a:xfrm>
            <a:off x="557399" y="6254830"/>
            <a:ext cx="1686896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Shift : 달리기</a:t>
            </a:r>
            <a:endParaRPr b="1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pic>
        <p:nvPicPr>
          <p:cNvPr id="30" name="Google Shape;153;p22">
            <a:extLst>
              <a:ext uri="{FF2B5EF4-FFF2-40B4-BE49-F238E27FC236}">
                <a16:creationId xmlns:a16="http://schemas.microsoft.com/office/drawing/2014/main" id="{1D089641-0770-D35C-EA2B-6E51679DE226}"/>
              </a:ext>
            </a:extLst>
          </p:cNvPr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253277" y="4529862"/>
            <a:ext cx="550323" cy="485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153;p22">
            <a:extLst>
              <a:ext uri="{FF2B5EF4-FFF2-40B4-BE49-F238E27FC236}">
                <a16:creationId xmlns:a16="http://schemas.microsoft.com/office/drawing/2014/main" id="{811531F6-B732-3FE1-4F78-A960FF1CB506}"/>
              </a:ext>
            </a:extLst>
          </p:cNvPr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630885" y="4543848"/>
            <a:ext cx="550323" cy="49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153;p22">
            <a:extLst>
              <a:ext uri="{FF2B5EF4-FFF2-40B4-BE49-F238E27FC236}">
                <a16:creationId xmlns:a16="http://schemas.microsoft.com/office/drawing/2014/main" id="{562E54C4-58C5-6797-1110-07940C8E7130}"/>
              </a:ext>
            </a:extLst>
          </p:cNvPr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061433" y="3996162"/>
            <a:ext cx="550323" cy="4610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8429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978</TotalTime>
  <Words>944</Words>
  <Application>Microsoft Office PowerPoint</Application>
  <PresentationFormat>와이드스크린</PresentationFormat>
  <Paragraphs>231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KoPubWorld돋움체 Bold</vt:lpstr>
      <vt:lpstr>KoPubWorld돋움체 Light</vt:lpstr>
      <vt:lpstr>굴림</vt:lpstr>
      <vt:lpstr>맑은 고딕</vt:lpstr>
      <vt:lpstr>조선가는고딕</vt:lpstr>
      <vt:lpstr>Arial</vt:lpstr>
      <vt:lpstr>Walbaum Display SemiBold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도한 김</dc:creator>
  <cp:lastModifiedBy>서진 홍</cp:lastModifiedBy>
  <cp:revision>20</cp:revision>
  <dcterms:created xsi:type="dcterms:W3CDTF">2023-11-09T14:35:01Z</dcterms:created>
  <dcterms:modified xsi:type="dcterms:W3CDTF">2023-12-04T14:05:44Z</dcterms:modified>
</cp:coreProperties>
</file>

<file path=docProps/thumbnail.jpeg>
</file>